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4"/>
  </p:sldMasterIdLst>
  <p:notesMasterIdLst>
    <p:notesMasterId r:id="rId27"/>
  </p:notesMasterIdLst>
  <p:handoutMasterIdLst>
    <p:handoutMasterId r:id="rId28"/>
  </p:handoutMasterIdLst>
  <p:sldIdLst>
    <p:sldId id="256" r:id="rId5"/>
    <p:sldId id="312" r:id="rId6"/>
    <p:sldId id="316" r:id="rId7"/>
    <p:sldId id="319" r:id="rId8"/>
    <p:sldId id="317" r:id="rId9"/>
    <p:sldId id="282" r:id="rId10"/>
    <p:sldId id="283" r:id="rId11"/>
    <p:sldId id="301" r:id="rId12"/>
    <p:sldId id="328" r:id="rId13"/>
    <p:sldId id="303" r:id="rId14"/>
    <p:sldId id="329" r:id="rId15"/>
    <p:sldId id="297" r:id="rId16"/>
    <p:sldId id="292" r:id="rId17"/>
    <p:sldId id="306" r:id="rId18"/>
    <p:sldId id="307" r:id="rId19"/>
    <p:sldId id="308" r:id="rId20"/>
    <p:sldId id="309" r:id="rId21"/>
    <p:sldId id="293" r:id="rId22"/>
    <p:sldId id="296" r:id="rId23"/>
    <p:sldId id="330" r:id="rId24"/>
    <p:sldId id="321" r:id="rId25"/>
    <p:sldId id="277" r:id="rId26"/>
  </p:sldIdLst>
  <p:sldSz cx="9144000" cy="6858000" type="screen4x3"/>
  <p:notesSz cx="6662738" cy="9926638"/>
  <p:defaultTextStyle>
    <a:defPPr>
      <a:defRPr lang="en-GB"/>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7496E60-31C1-465A-A3E9-055D56F9CE78}">
          <p14:sldIdLst>
            <p14:sldId id="256"/>
            <p14:sldId id="312"/>
            <p14:sldId id="316"/>
            <p14:sldId id="319"/>
            <p14:sldId id="317"/>
            <p14:sldId id="282"/>
            <p14:sldId id="283"/>
            <p14:sldId id="301"/>
            <p14:sldId id="328"/>
            <p14:sldId id="303"/>
            <p14:sldId id="329"/>
            <p14:sldId id="297"/>
            <p14:sldId id="292"/>
            <p14:sldId id="306"/>
            <p14:sldId id="307"/>
            <p14:sldId id="308"/>
            <p14:sldId id="309"/>
            <p14:sldId id="293"/>
            <p14:sldId id="296"/>
            <p14:sldId id="330"/>
            <p14:sldId id="321"/>
            <p14:sldId id="277"/>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ry Mitchell" initials="RM"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97B6"/>
    <a:srgbClr val="7D81A7"/>
    <a:srgbClr val="81719F"/>
    <a:srgbClr val="329685"/>
    <a:srgbClr val="4AD651"/>
    <a:srgbClr val="3BFF21"/>
    <a:srgbClr val="FF9933"/>
    <a:srgbClr val="0021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80" autoAdjust="0"/>
    <p:restoredTop sz="75400" autoAdjust="0"/>
  </p:normalViewPr>
  <p:slideViewPr>
    <p:cSldViewPr>
      <p:cViewPr>
        <p:scale>
          <a:sx n="93" d="100"/>
          <a:sy n="93" d="100"/>
        </p:scale>
        <p:origin x="-480" y="606"/>
      </p:cViewPr>
      <p:guideLst>
        <p:guide orient="horz" pos="2160"/>
        <p:guide pos="2880"/>
      </p:guideLst>
    </p:cSldViewPr>
  </p:slideViewPr>
  <p:outlineViewPr>
    <p:cViewPr>
      <p:scale>
        <a:sx n="33" d="100"/>
        <a:sy n="33" d="100"/>
      </p:scale>
      <p:origin x="0" y="-4800"/>
    </p:cViewPr>
  </p:outlineViewPr>
  <p:notesTextViewPr>
    <p:cViewPr>
      <p:scale>
        <a:sx n="1" d="1"/>
        <a:sy n="1" d="1"/>
      </p:scale>
      <p:origin x="0" y="0"/>
    </p:cViewPr>
  </p:notesTextViewPr>
  <p:sorterViewPr>
    <p:cViewPr>
      <p:scale>
        <a:sx n="100" d="100"/>
        <a:sy n="100" d="100"/>
      </p:scale>
      <p:origin x="0" y="-273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7913"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3270" y="0"/>
            <a:ext cx="2887913" cy="496888"/>
          </a:xfrm>
          <a:prstGeom prst="rect">
            <a:avLst/>
          </a:prstGeom>
        </p:spPr>
        <p:txBody>
          <a:bodyPr vert="horz" lIns="91440" tIns="45720" rIns="91440" bIns="45720" rtlCol="0"/>
          <a:lstStyle>
            <a:lvl1pPr algn="r">
              <a:defRPr sz="1200"/>
            </a:lvl1pPr>
          </a:lstStyle>
          <a:p>
            <a:fld id="{21419425-66D1-441E-93E9-0E43C694C75F}" type="datetimeFigureOut">
              <a:rPr lang="en-GB" smtClean="0"/>
              <a:t>11/12/2015</a:t>
            </a:fld>
            <a:endParaRPr lang="en-GB"/>
          </a:p>
        </p:txBody>
      </p:sp>
      <p:sp>
        <p:nvSpPr>
          <p:cNvPr id="4" name="Footer Placeholder 3"/>
          <p:cNvSpPr>
            <a:spLocks noGrp="1"/>
          </p:cNvSpPr>
          <p:nvPr>
            <p:ph type="ftr" sz="quarter" idx="2"/>
          </p:nvPr>
        </p:nvSpPr>
        <p:spPr>
          <a:xfrm>
            <a:off x="0" y="9428164"/>
            <a:ext cx="2887913"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3270" y="9428164"/>
            <a:ext cx="2887913" cy="496887"/>
          </a:xfrm>
          <a:prstGeom prst="rect">
            <a:avLst/>
          </a:prstGeom>
        </p:spPr>
        <p:txBody>
          <a:bodyPr vert="horz" lIns="91440" tIns="45720" rIns="91440" bIns="45720" rtlCol="0" anchor="b"/>
          <a:lstStyle>
            <a:lvl1pPr algn="r">
              <a:defRPr sz="1200"/>
            </a:lvl1pPr>
          </a:lstStyle>
          <a:p>
            <a:fld id="{583DDCDF-3147-46EE-B26E-02EA36DF1E0B}" type="slidenum">
              <a:rPr lang="en-GB" smtClean="0"/>
              <a:t>‹#›</a:t>
            </a:fld>
            <a:endParaRPr lang="en-GB"/>
          </a:p>
        </p:txBody>
      </p:sp>
    </p:spTree>
    <p:extLst>
      <p:ext uri="{BB962C8B-B14F-4D97-AF65-F5344CB8AC3E}">
        <p14:creationId xmlns:p14="http://schemas.microsoft.com/office/powerpoint/2010/main" val="17074707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887186"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4011" y="0"/>
            <a:ext cx="2887186" cy="496332"/>
          </a:xfrm>
          <a:prstGeom prst="rect">
            <a:avLst/>
          </a:prstGeom>
        </p:spPr>
        <p:txBody>
          <a:bodyPr vert="horz" lIns="91440" tIns="45720" rIns="91440" bIns="45720" rtlCol="0"/>
          <a:lstStyle>
            <a:lvl1pPr algn="r">
              <a:defRPr sz="1200"/>
            </a:lvl1pPr>
          </a:lstStyle>
          <a:p>
            <a:fld id="{09886E7A-35E7-4B99-8A47-4AFA5C183787}" type="datetimeFigureOut">
              <a:rPr lang="en-GB" smtClean="0"/>
              <a:t>11/12/2015</a:t>
            </a:fld>
            <a:endParaRPr lang="en-GB"/>
          </a:p>
        </p:txBody>
      </p:sp>
      <p:sp>
        <p:nvSpPr>
          <p:cNvPr id="4" name="Slide Image Placeholder 3"/>
          <p:cNvSpPr>
            <a:spLocks noGrp="1" noRot="1" noChangeAspect="1"/>
          </p:cNvSpPr>
          <p:nvPr>
            <p:ph type="sldImg" idx="2"/>
          </p:nvPr>
        </p:nvSpPr>
        <p:spPr>
          <a:xfrm>
            <a:off x="850900" y="744538"/>
            <a:ext cx="4960938"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274" y="4715154"/>
            <a:ext cx="533019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9428583"/>
            <a:ext cx="2887186"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4011" y="9428583"/>
            <a:ext cx="2887186" cy="496332"/>
          </a:xfrm>
          <a:prstGeom prst="rect">
            <a:avLst/>
          </a:prstGeom>
        </p:spPr>
        <p:txBody>
          <a:bodyPr vert="horz" lIns="91440" tIns="45720" rIns="91440" bIns="45720" rtlCol="0" anchor="b"/>
          <a:lstStyle>
            <a:lvl1pPr algn="r">
              <a:defRPr sz="1200"/>
            </a:lvl1pPr>
          </a:lstStyle>
          <a:p>
            <a:fld id="{3E008169-F395-4FC2-8CE2-6ABADB1761A6}" type="slidenum">
              <a:rPr lang="en-GB" smtClean="0"/>
              <a:t>‹#›</a:t>
            </a:fld>
            <a:endParaRPr lang="en-GB"/>
          </a:p>
        </p:txBody>
      </p:sp>
    </p:spTree>
    <p:extLst>
      <p:ext uri="{BB962C8B-B14F-4D97-AF65-F5344CB8AC3E}">
        <p14:creationId xmlns:p14="http://schemas.microsoft.com/office/powerpoint/2010/main" val="2608434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Remit for the presentation – Place Standard, in play context	</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3E008169-F395-4FC2-8CE2-6ABADB1761A6}" type="slidenum">
              <a:rPr lang="en-GB" smtClean="0"/>
              <a:t>1</a:t>
            </a:fld>
            <a:endParaRPr lang="en-GB" dirty="0"/>
          </a:p>
        </p:txBody>
      </p:sp>
    </p:spTree>
    <p:extLst>
      <p:ext uri="{BB962C8B-B14F-4D97-AF65-F5344CB8AC3E}">
        <p14:creationId xmlns:p14="http://schemas.microsoft.com/office/powerpoint/2010/main" val="686023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E008169-F395-4FC2-8CE2-6ABADB1761A6}" type="slidenum">
              <a:rPr lang="en-GB" smtClean="0"/>
              <a:t>2</a:t>
            </a:fld>
            <a:endParaRPr lang="en-GB"/>
          </a:p>
        </p:txBody>
      </p:sp>
    </p:spTree>
    <p:extLst>
      <p:ext uri="{BB962C8B-B14F-4D97-AF65-F5344CB8AC3E}">
        <p14:creationId xmlns:p14="http://schemas.microsoft.com/office/powerpoint/2010/main" val="1535117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E008169-F395-4FC2-8CE2-6ABADB1761A6}" type="slidenum">
              <a:rPr lang="en-GB" smtClean="0"/>
              <a:t>3</a:t>
            </a:fld>
            <a:endParaRPr lang="en-GB"/>
          </a:p>
        </p:txBody>
      </p:sp>
    </p:spTree>
    <p:extLst>
      <p:ext uri="{BB962C8B-B14F-4D97-AF65-F5344CB8AC3E}">
        <p14:creationId xmlns:p14="http://schemas.microsoft.com/office/powerpoint/2010/main" val="4212492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3E008169-F395-4FC2-8CE2-6ABADB1761A6}" type="slidenum">
              <a:rPr lang="en-GB" smtClean="0"/>
              <a:t>4</a:t>
            </a:fld>
            <a:endParaRPr lang="en-GB" dirty="0"/>
          </a:p>
        </p:txBody>
      </p:sp>
    </p:spTree>
    <p:extLst>
      <p:ext uri="{BB962C8B-B14F-4D97-AF65-F5344CB8AC3E}">
        <p14:creationId xmlns:p14="http://schemas.microsoft.com/office/powerpoint/2010/main" val="1832088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E008169-F395-4FC2-8CE2-6ABADB1761A6}" type="slidenum">
              <a:rPr lang="en-GB" smtClean="0"/>
              <a:t>5</a:t>
            </a:fld>
            <a:endParaRPr lang="en-GB"/>
          </a:p>
        </p:txBody>
      </p:sp>
    </p:spTree>
    <p:extLst>
      <p:ext uri="{BB962C8B-B14F-4D97-AF65-F5344CB8AC3E}">
        <p14:creationId xmlns:p14="http://schemas.microsoft.com/office/powerpoint/2010/main" val="4110786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E008169-F395-4FC2-8CE2-6ABADB1761A6}" type="slidenum">
              <a:rPr lang="en-GB" smtClean="0"/>
              <a:t>6</a:t>
            </a:fld>
            <a:endParaRPr lang="en-GB" dirty="0"/>
          </a:p>
        </p:txBody>
      </p:sp>
    </p:spTree>
    <p:extLst>
      <p:ext uri="{BB962C8B-B14F-4D97-AF65-F5344CB8AC3E}">
        <p14:creationId xmlns:p14="http://schemas.microsoft.com/office/powerpoint/2010/main" val="1253246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E008169-F395-4FC2-8CE2-6ABADB1761A6}" type="slidenum">
              <a:rPr lang="en-GB" smtClean="0"/>
              <a:t>7</a:t>
            </a:fld>
            <a:endParaRPr lang="en-GB"/>
          </a:p>
        </p:txBody>
      </p:sp>
    </p:spTree>
    <p:extLst>
      <p:ext uri="{BB962C8B-B14F-4D97-AF65-F5344CB8AC3E}">
        <p14:creationId xmlns:p14="http://schemas.microsoft.com/office/powerpoint/2010/main" val="2013138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 So what is it exactly?</a:t>
            </a:r>
          </a:p>
          <a:p>
            <a:endParaRPr lang="en-GB" dirty="0" smtClean="0"/>
          </a:p>
          <a:p>
            <a:r>
              <a:rPr lang="en-GB" dirty="0" smtClean="0"/>
              <a:t>At its core, the Place Standard is an assessment tool</a:t>
            </a:r>
          </a:p>
          <a:p>
            <a:endParaRPr lang="en-GB" dirty="0" smtClean="0"/>
          </a:p>
          <a:p>
            <a:r>
              <a:rPr lang="en-GB" dirty="0" smtClean="0"/>
              <a:t>It is intended to prompt and structure conversations about places (and how to improve them) within and between all those with a stake in</a:t>
            </a:r>
            <a:r>
              <a:rPr lang="en-GB" baseline="0" dirty="0" smtClean="0"/>
              <a:t> that place. That includes public sector and prospective developers, but most importantly communities themselves. The 3</a:t>
            </a:r>
            <a:r>
              <a:rPr lang="en-GB" baseline="30000" dirty="0" smtClean="0"/>
              <a:t>rd</a:t>
            </a:r>
            <a:r>
              <a:rPr lang="en-GB" baseline="0" dirty="0" smtClean="0"/>
              <a:t> sector are also crucial, often as a route to engaging communities.</a:t>
            </a:r>
          </a:p>
          <a:p>
            <a:endParaRPr lang="en-GB" baseline="0" dirty="0" smtClean="0"/>
          </a:p>
          <a:p>
            <a:r>
              <a:rPr lang="en-GB" baseline="0" dirty="0" smtClean="0"/>
              <a:t>Throughout, the Place Standard Tool is framed around the perspective of people: “what is it like to live here?”</a:t>
            </a:r>
            <a:endParaRPr lang="en-GB" dirty="0"/>
          </a:p>
        </p:txBody>
      </p:sp>
      <p:sp>
        <p:nvSpPr>
          <p:cNvPr id="4" name="Slide Number Placeholder 3"/>
          <p:cNvSpPr>
            <a:spLocks noGrp="1"/>
          </p:cNvSpPr>
          <p:nvPr>
            <p:ph type="sldNum" sz="quarter" idx="10"/>
          </p:nvPr>
        </p:nvSpPr>
        <p:spPr/>
        <p:txBody>
          <a:bodyPr/>
          <a:lstStyle/>
          <a:p>
            <a:fld id="{3E008169-F395-4FC2-8CE2-6ABADB1761A6}" type="slidenum">
              <a:rPr lang="en-GB" smtClean="0"/>
              <a:t>8</a:t>
            </a:fld>
            <a:endParaRPr lang="en-GB"/>
          </a:p>
        </p:txBody>
      </p:sp>
    </p:spTree>
    <p:extLst>
      <p:ext uri="{BB962C8B-B14F-4D97-AF65-F5344CB8AC3E}">
        <p14:creationId xmlns:p14="http://schemas.microsoft.com/office/powerpoint/2010/main" val="824550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E008169-F395-4FC2-8CE2-6ABADB1761A6}" type="slidenum">
              <a:rPr lang="en-GB" smtClean="0"/>
              <a:t>9</a:t>
            </a:fld>
            <a:endParaRPr lang="en-GB"/>
          </a:p>
        </p:txBody>
      </p:sp>
    </p:spTree>
    <p:extLst>
      <p:ext uri="{BB962C8B-B14F-4D97-AF65-F5344CB8AC3E}">
        <p14:creationId xmlns:p14="http://schemas.microsoft.com/office/powerpoint/2010/main" val="1843152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E008169-F395-4FC2-8CE2-6ABADB1761A6}" type="slidenum">
              <a:rPr lang="en-GB" smtClean="0"/>
              <a:t>10</a:t>
            </a:fld>
            <a:endParaRPr lang="en-GB"/>
          </a:p>
        </p:txBody>
      </p:sp>
    </p:spTree>
    <p:extLst>
      <p:ext uri="{BB962C8B-B14F-4D97-AF65-F5344CB8AC3E}">
        <p14:creationId xmlns:p14="http://schemas.microsoft.com/office/powerpoint/2010/main" val="4292996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E008169-F395-4FC2-8CE2-6ABADB1761A6}" type="slidenum">
              <a:rPr lang="en-GB" smtClean="0"/>
              <a:t>11</a:t>
            </a:fld>
            <a:endParaRPr lang="en-GB"/>
          </a:p>
        </p:txBody>
      </p:sp>
    </p:spTree>
    <p:extLst>
      <p:ext uri="{BB962C8B-B14F-4D97-AF65-F5344CB8AC3E}">
        <p14:creationId xmlns:p14="http://schemas.microsoft.com/office/powerpoint/2010/main" val="13137208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0FF670A-466B-4B49-9436-C3D393B2FA8A}" type="slidenum">
              <a:rPr lang="en-GB" smtClean="0"/>
              <a:t>12</a:t>
            </a:fld>
            <a:endParaRPr lang="en-GB" dirty="0"/>
          </a:p>
        </p:txBody>
      </p:sp>
    </p:spTree>
    <p:extLst>
      <p:ext uri="{BB962C8B-B14F-4D97-AF65-F5344CB8AC3E}">
        <p14:creationId xmlns:p14="http://schemas.microsoft.com/office/powerpoint/2010/main" val="3000729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Before going further it is worth considering the questions for the other 13 themes: </a:t>
            </a:r>
          </a:p>
          <a:p>
            <a:endParaRPr lang="en-GB" dirty="0" smtClean="0"/>
          </a:p>
          <a:p>
            <a:r>
              <a:rPr lang="en-GB" dirty="0" smtClean="0"/>
              <a:t>All – to a greater of lesser extent – are relevant to play. For example:</a:t>
            </a:r>
          </a:p>
          <a:p>
            <a:endParaRPr lang="en-GB" dirty="0" smtClean="0"/>
          </a:p>
          <a:p>
            <a:r>
              <a:rPr lang="en-GB" dirty="0" smtClean="0"/>
              <a:t>Natural Spaces makes reference to the value of contact with nature for all age groups</a:t>
            </a:r>
          </a:p>
          <a:p>
            <a:r>
              <a:rPr lang="en-GB" dirty="0" smtClean="0"/>
              <a:t>Streets &amp; Spaces talks about the need for people to have priority over cars</a:t>
            </a:r>
          </a:p>
          <a:p>
            <a:r>
              <a:rPr lang="en-GB" dirty="0" smtClean="0"/>
              <a:t>Social Interaction emphasises</a:t>
            </a:r>
            <a:r>
              <a:rPr lang="en-GB" baseline="0" dirty="0" smtClean="0"/>
              <a:t> the importance of a vibrant social element to a community, supported by the physical infrastructure</a:t>
            </a:r>
          </a:p>
          <a:p>
            <a:r>
              <a:rPr lang="en-GB" baseline="0" dirty="0" smtClean="0"/>
              <a:t>Perceptions of Safety is key – if parents and carers don’t feel a place is safe, children are unlikely to use that place or have much freedom there</a:t>
            </a:r>
          </a:p>
          <a:p>
            <a:endParaRPr lang="en-GB" baseline="0" dirty="0" smtClean="0"/>
          </a:p>
          <a:p>
            <a:r>
              <a:rPr lang="en-GB" baseline="0" dirty="0" smtClean="0"/>
              <a:t>Also – there is a lot of common ground when considering the needs of different age groups</a:t>
            </a:r>
            <a:endParaRPr lang="en-GB" dirty="0"/>
          </a:p>
        </p:txBody>
      </p:sp>
      <p:sp>
        <p:nvSpPr>
          <p:cNvPr id="4" name="Slide Number Placeholder 3"/>
          <p:cNvSpPr>
            <a:spLocks noGrp="1"/>
          </p:cNvSpPr>
          <p:nvPr>
            <p:ph type="sldNum" sz="quarter" idx="10"/>
          </p:nvPr>
        </p:nvSpPr>
        <p:spPr/>
        <p:txBody>
          <a:bodyPr/>
          <a:lstStyle/>
          <a:p>
            <a:fld id="{3E008169-F395-4FC2-8CE2-6ABADB1761A6}" type="slidenum">
              <a:rPr lang="en-GB" smtClean="0"/>
              <a:t>13</a:t>
            </a:fld>
            <a:endParaRPr lang="en-GB"/>
          </a:p>
        </p:txBody>
      </p:sp>
    </p:spTree>
    <p:extLst>
      <p:ext uri="{BB962C8B-B14F-4D97-AF65-F5344CB8AC3E}">
        <p14:creationId xmlns:p14="http://schemas.microsoft.com/office/powerpoint/2010/main" val="15271236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1-7 rating is applied to each question and recoded on the compass – giving a simple,</a:t>
            </a:r>
            <a:r>
              <a:rPr lang="en-GB" baseline="0" dirty="0" smtClean="0"/>
              <a:t> subjective, visual assessment of a place, that shows:</a:t>
            </a:r>
          </a:p>
          <a:p>
            <a:r>
              <a:rPr lang="en-GB" baseline="0" dirty="0" smtClean="0"/>
              <a:t>Strengths</a:t>
            </a:r>
          </a:p>
          <a:p>
            <a:r>
              <a:rPr lang="en-GB" baseline="0" dirty="0" smtClean="0"/>
              <a:t>Weaknesses</a:t>
            </a:r>
          </a:p>
          <a:p>
            <a:r>
              <a:rPr lang="en-GB" baseline="0" dirty="0" smtClean="0"/>
              <a:t>Priorities</a:t>
            </a:r>
          </a:p>
        </p:txBody>
      </p:sp>
      <p:sp>
        <p:nvSpPr>
          <p:cNvPr id="4" name="Slide Number Placeholder 3"/>
          <p:cNvSpPr>
            <a:spLocks noGrp="1"/>
          </p:cNvSpPr>
          <p:nvPr>
            <p:ph type="sldNum" sz="quarter" idx="10"/>
          </p:nvPr>
        </p:nvSpPr>
        <p:spPr/>
        <p:txBody>
          <a:bodyPr/>
          <a:lstStyle/>
          <a:p>
            <a:fld id="{3E008169-F395-4FC2-8CE2-6ABADB1761A6}" type="slidenum">
              <a:rPr lang="en-GB" smtClean="0"/>
              <a:t>14</a:t>
            </a:fld>
            <a:endParaRPr lang="en-GB"/>
          </a:p>
        </p:txBody>
      </p:sp>
    </p:spTree>
    <p:extLst>
      <p:ext uri="{BB962C8B-B14F-4D97-AF65-F5344CB8AC3E}">
        <p14:creationId xmlns:p14="http://schemas.microsoft.com/office/powerpoint/2010/main" val="14078965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Key user groups:</a:t>
            </a:r>
            <a:r>
              <a:rPr lang="en-GB" baseline="0" dirty="0" smtClean="0"/>
              <a:t> public sector, private sector, 3</a:t>
            </a:r>
            <a:r>
              <a:rPr lang="en-GB" baseline="30000" dirty="0" smtClean="0"/>
              <a:t>rd</a:t>
            </a:r>
            <a:r>
              <a:rPr lang="en-GB" baseline="0" dirty="0" smtClean="0"/>
              <a:t> sector, communities</a:t>
            </a:r>
          </a:p>
          <a:p>
            <a:endParaRPr lang="en-GB" baseline="0" dirty="0" smtClean="0"/>
          </a:p>
          <a:p>
            <a:r>
              <a:rPr lang="en-GB" baseline="0" dirty="0" smtClean="0"/>
              <a:t>This sets out the considerable ambition of the Place Standard: it should work for a range of users across a range of scenarios</a:t>
            </a:r>
          </a:p>
          <a:p>
            <a:endParaRPr lang="en-GB" baseline="0" dirty="0" smtClean="0"/>
          </a:p>
          <a:p>
            <a:r>
              <a:rPr lang="en-GB" baseline="0" dirty="0" smtClean="0"/>
              <a:t>By doing so it should help these user groups to work together and speak the same language</a:t>
            </a:r>
            <a:endParaRPr lang="en-GB" dirty="0"/>
          </a:p>
        </p:txBody>
      </p:sp>
      <p:sp>
        <p:nvSpPr>
          <p:cNvPr id="4" name="Slide Number Placeholder 3"/>
          <p:cNvSpPr>
            <a:spLocks noGrp="1"/>
          </p:cNvSpPr>
          <p:nvPr>
            <p:ph type="sldNum" sz="quarter" idx="10"/>
          </p:nvPr>
        </p:nvSpPr>
        <p:spPr/>
        <p:txBody>
          <a:bodyPr/>
          <a:lstStyle/>
          <a:p>
            <a:fld id="{3E008169-F395-4FC2-8CE2-6ABADB1761A6}" type="slidenum">
              <a:rPr lang="en-GB" smtClean="0"/>
              <a:t>15</a:t>
            </a:fld>
            <a:endParaRPr lang="en-GB"/>
          </a:p>
        </p:txBody>
      </p:sp>
    </p:spTree>
    <p:extLst>
      <p:ext uri="{BB962C8B-B14F-4D97-AF65-F5344CB8AC3E}">
        <p14:creationId xmlns:p14="http://schemas.microsoft.com/office/powerpoint/2010/main" val="19479244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Existing</a:t>
            </a:r>
            <a:r>
              <a:rPr lang="en-GB" baseline="0" dirty="0" smtClean="0"/>
              <a:t> places, new development + areas undergoing regeneration</a:t>
            </a:r>
          </a:p>
          <a:p>
            <a:r>
              <a:rPr lang="en-GB" dirty="0" smtClean="0"/>
              <a:t>A variety of scales, though often neighbourhood is the focus</a:t>
            </a:r>
          </a:p>
          <a:p>
            <a:r>
              <a:rPr lang="en-GB" dirty="0" smtClean="0"/>
              <a:t>Urban + rural</a:t>
            </a:r>
            <a:endParaRPr lang="en-GB" dirty="0"/>
          </a:p>
        </p:txBody>
      </p:sp>
      <p:sp>
        <p:nvSpPr>
          <p:cNvPr id="4" name="Slide Number Placeholder 3"/>
          <p:cNvSpPr>
            <a:spLocks noGrp="1"/>
          </p:cNvSpPr>
          <p:nvPr>
            <p:ph type="sldNum" sz="quarter" idx="10"/>
          </p:nvPr>
        </p:nvSpPr>
        <p:spPr/>
        <p:txBody>
          <a:bodyPr/>
          <a:lstStyle/>
          <a:p>
            <a:fld id="{3E008169-F395-4FC2-8CE2-6ABADB1761A6}" type="slidenum">
              <a:rPr lang="en-GB" smtClean="0"/>
              <a:t>16</a:t>
            </a:fld>
            <a:endParaRPr lang="en-GB"/>
          </a:p>
        </p:txBody>
      </p:sp>
    </p:spTree>
    <p:extLst>
      <p:ext uri="{BB962C8B-B14F-4D97-AF65-F5344CB8AC3E}">
        <p14:creationId xmlns:p14="http://schemas.microsoft.com/office/powerpoint/2010/main" val="31878886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	</a:t>
            </a:r>
            <a:endParaRPr lang="en-GB" dirty="0"/>
          </a:p>
        </p:txBody>
      </p:sp>
      <p:sp>
        <p:nvSpPr>
          <p:cNvPr id="4" name="Slide Number Placeholder 3"/>
          <p:cNvSpPr>
            <a:spLocks noGrp="1"/>
          </p:cNvSpPr>
          <p:nvPr>
            <p:ph type="sldNum" sz="quarter" idx="10"/>
          </p:nvPr>
        </p:nvSpPr>
        <p:spPr/>
        <p:txBody>
          <a:bodyPr/>
          <a:lstStyle/>
          <a:p>
            <a:fld id="{3E008169-F395-4FC2-8CE2-6ABADB1761A6}" type="slidenum">
              <a:rPr lang="en-GB" smtClean="0"/>
              <a:t>17</a:t>
            </a:fld>
            <a:endParaRPr lang="en-GB"/>
          </a:p>
        </p:txBody>
      </p:sp>
    </p:spTree>
    <p:extLst>
      <p:ext uri="{BB962C8B-B14F-4D97-AF65-F5344CB8AC3E}">
        <p14:creationId xmlns:p14="http://schemas.microsoft.com/office/powerpoint/2010/main" val="112051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0FF670A-466B-4B49-9436-C3D393B2FA8A}" type="slidenum">
              <a:rPr lang="en-GB" smtClean="0"/>
              <a:t>18</a:t>
            </a:fld>
            <a:endParaRPr lang="en-GB" dirty="0"/>
          </a:p>
        </p:txBody>
      </p:sp>
    </p:spTree>
    <p:extLst>
      <p:ext uri="{BB962C8B-B14F-4D97-AF65-F5344CB8AC3E}">
        <p14:creationId xmlns:p14="http://schemas.microsoft.com/office/powerpoint/2010/main" val="8815221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0FF670A-466B-4B49-9436-C3D393B2FA8A}" type="slidenum">
              <a:rPr lang="en-GB" smtClean="0"/>
              <a:t>19</a:t>
            </a:fld>
            <a:endParaRPr lang="en-GB" dirty="0"/>
          </a:p>
        </p:txBody>
      </p:sp>
    </p:spTree>
    <p:extLst>
      <p:ext uri="{BB962C8B-B14F-4D97-AF65-F5344CB8AC3E}">
        <p14:creationId xmlns:p14="http://schemas.microsoft.com/office/powerpoint/2010/main" val="39420340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0FF670A-466B-4B49-9436-C3D393B2FA8A}" type="slidenum">
              <a:rPr lang="en-GB" smtClean="0"/>
              <a:t>20</a:t>
            </a:fld>
            <a:endParaRPr lang="en-GB" dirty="0"/>
          </a:p>
        </p:txBody>
      </p:sp>
    </p:spTree>
    <p:extLst>
      <p:ext uri="{BB962C8B-B14F-4D97-AF65-F5344CB8AC3E}">
        <p14:creationId xmlns:p14="http://schemas.microsoft.com/office/powerpoint/2010/main" val="4449745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E008169-F395-4FC2-8CE2-6ABADB1761A6}" type="slidenum">
              <a:rPr lang="en-GB" smtClean="0"/>
              <a:t>21</a:t>
            </a:fld>
            <a:endParaRPr lang="en-GB"/>
          </a:p>
        </p:txBody>
      </p:sp>
    </p:spTree>
    <p:extLst>
      <p:ext uri="{BB962C8B-B14F-4D97-AF65-F5344CB8AC3E}">
        <p14:creationId xmlns:p14="http://schemas.microsoft.com/office/powerpoint/2010/main" val="18719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p:spPr>
        <p:txBody>
          <a:bodyPr/>
          <a:lstStyle/>
          <a:p>
            <a:endParaRPr lang="en-US" altLang="en-US" smtClean="0"/>
          </a:p>
        </p:txBody>
      </p:sp>
      <p:sp>
        <p:nvSpPr>
          <p:cNvPr id="4" name="Slide Number Placeholder 3"/>
          <p:cNvSpPr>
            <a:spLocks noGrp="1"/>
          </p:cNvSpPr>
          <p:nvPr>
            <p:ph type="sldNum" sz="quarter" idx="5"/>
          </p:nvPr>
        </p:nvSpPr>
        <p:spPr/>
        <p:txBody>
          <a:bodyPr/>
          <a:lstStyle/>
          <a:p>
            <a:pPr>
              <a:defRPr/>
            </a:pPr>
            <a:fld id="{CBA7BCA3-6335-450D-9B89-3C95C362AC9B}" type="slidenum">
              <a:rPr lang="en-GB" smtClean="0"/>
              <a:pPr>
                <a:defRPr/>
              </a:pPr>
              <a:t>22</a:t>
            </a:fld>
            <a:endParaRPr lang="en-GB"/>
          </a:p>
        </p:txBody>
      </p:sp>
    </p:spTree>
    <p:extLst>
      <p:ext uri="{BB962C8B-B14F-4D97-AF65-F5344CB8AC3E}">
        <p14:creationId xmlns:p14="http://schemas.microsoft.com/office/powerpoint/2010/main" val="41340821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722"/>
            <a:ext cx="9144000" cy="6946670"/>
          </a:xfrm>
          <a:prstGeom prst="rect">
            <a:avLst/>
          </a:prstGeom>
        </p:spPr>
      </p:pic>
      <p:sp>
        <p:nvSpPr>
          <p:cNvPr id="44035" name="Rectangle 3"/>
          <p:cNvSpPr>
            <a:spLocks noGrp="1" noChangeArrowheads="1"/>
          </p:cNvSpPr>
          <p:nvPr>
            <p:ph type="ctrTitle"/>
          </p:nvPr>
        </p:nvSpPr>
        <p:spPr>
          <a:xfrm>
            <a:off x="685800" y="2286000"/>
            <a:ext cx="7772400" cy="1143000"/>
          </a:xfrm>
        </p:spPr>
        <p:txBody>
          <a:bodyPr/>
          <a:lstStyle>
            <a:lvl1pPr>
              <a:defRPr>
                <a:solidFill>
                  <a:schemeClr val="bg1"/>
                </a:solidFill>
              </a:defRPr>
            </a:lvl1pPr>
          </a:lstStyle>
          <a:p>
            <a:pPr lvl="0"/>
            <a:r>
              <a:rPr lang="en-US" noProof="0" smtClean="0"/>
              <a:t>Click to edit Master title style</a:t>
            </a:r>
            <a:endParaRPr lang="en-GB" noProof="0" smtClean="0"/>
          </a:p>
        </p:txBody>
      </p:sp>
      <p:sp>
        <p:nvSpPr>
          <p:cNvPr id="44036" name="Rectangle 4"/>
          <p:cNvSpPr>
            <a:spLocks noGrp="1" noChangeArrowheads="1"/>
          </p:cNvSpPr>
          <p:nvPr>
            <p:ph type="subTitle" idx="1"/>
          </p:nvPr>
        </p:nvSpPr>
        <p:spPr>
          <a:xfrm>
            <a:off x="1371600" y="3886200"/>
            <a:ext cx="6400800" cy="1752600"/>
          </a:xfrm>
        </p:spPr>
        <p:txBody>
          <a:bodyPr/>
          <a:lstStyle>
            <a:lvl1pPr marL="0" indent="0" algn="ctr">
              <a:buFontTx/>
              <a:buNone/>
              <a:defRPr>
                <a:solidFill>
                  <a:schemeClr val="bg1"/>
                </a:solidFill>
              </a:defRPr>
            </a:lvl1pPr>
          </a:lstStyle>
          <a:p>
            <a:pPr lvl="0"/>
            <a:r>
              <a:rPr lang="en-US" noProof="0" smtClean="0"/>
              <a:t>Click to edit Master subtitle style</a:t>
            </a:r>
            <a:endParaRPr lang="en-GB" noProof="0" smtClean="0"/>
          </a:p>
        </p:txBody>
      </p:sp>
    </p:spTree>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591468"/>
            <a:ext cx="7772400" cy="1143000"/>
          </a:xfrm>
        </p:spPr>
        <p:txBody>
          <a:bodyPr/>
          <a:lstStyle/>
          <a:p>
            <a:r>
              <a:rPr lang="en-US" smtClean="0"/>
              <a:t>Click to edit Master title style</a:t>
            </a:r>
            <a:endParaRPr lang="en-GB"/>
          </a:p>
        </p:txBody>
      </p:sp>
      <p:sp>
        <p:nvSpPr>
          <p:cNvPr id="3" name="Content Placeholder 2"/>
          <p:cNvSpPr>
            <a:spLocks noGrp="1"/>
          </p:cNvSpPr>
          <p:nvPr>
            <p:ph idx="1"/>
          </p:nvPr>
        </p:nvSpPr>
        <p:spPr>
          <a:xfrm>
            <a:off x="685800" y="1834480"/>
            <a:ext cx="77724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701706170"/>
      </p:ext>
    </p:extLst>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620688"/>
            <a:ext cx="7772400" cy="1143000"/>
          </a:xfrm>
        </p:spPr>
        <p:txBody>
          <a:bodyPr/>
          <a:lstStyle/>
          <a:p>
            <a:r>
              <a:rPr lang="en-US" smtClean="0"/>
              <a:t>Click to edit Master title style</a:t>
            </a:r>
            <a:endParaRPr lang="en-GB"/>
          </a:p>
        </p:txBody>
      </p:sp>
    </p:spTree>
    <p:extLst>
      <p:ext uri="{BB962C8B-B14F-4D97-AF65-F5344CB8AC3E}">
        <p14:creationId xmlns:p14="http://schemas.microsoft.com/office/powerpoint/2010/main" val="1715465707"/>
      </p:ext>
    </p:extLst>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ltLang="en-US"/>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GB" altLang="en-US"/>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fld id="{C7F449A3-F577-4B7D-BE42-FFCE4A85E139}" type="slidenum">
              <a:rPr lang="en-GB" altLang="en-US"/>
              <a:pPr/>
              <a:t>‹#›</a:t>
            </a:fld>
            <a:endParaRPr lang="en-GB" altLang="en-US"/>
          </a:p>
        </p:txBody>
      </p:sp>
    </p:spTree>
    <p:extLst>
      <p:ext uri="{BB962C8B-B14F-4D97-AF65-F5344CB8AC3E}">
        <p14:creationId xmlns:p14="http://schemas.microsoft.com/office/powerpoint/2010/main" val="38656201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9933"/>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3556"/>
            <a:ext cx="9144000" cy="6946669"/>
          </a:xfrm>
          <a:prstGeom prst="rect">
            <a:avLst/>
          </a:prstGeom>
        </p:spPr>
      </p:pic>
      <p:sp>
        <p:nvSpPr>
          <p:cNvPr id="43011" name="Rectangle 3"/>
          <p:cNvSpPr>
            <a:spLocks noGrp="1" noChangeArrowheads="1"/>
          </p:cNvSpPr>
          <p:nvPr>
            <p:ph type="title"/>
          </p:nvPr>
        </p:nvSpPr>
        <p:spPr bwMode="auto">
          <a:xfrm>
            <a:off x="685800" y="204788"/>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43012" name="Rectangle 4"/>
          <p:cNvSpPr>
            <a:spLocks noGrp="1" noChangeArrowheads="1"/>
          </p:cNvSpPr>
          <p:nvPr>
            <p:ph type="body" idx="1"/>
          </p:nvPr>
        </p:nvSpPr>
        <p:spPr bwMode="auto">
          <a:xfrm>
            <a:off x="685800" y="14478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8" r:id="rId3"/>
    <p:sldLayoutId id="2147483659" r:id="rId4"/>
  </p:sldLayoutIdLst>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txStyles>
    <p:titleStyle>
      <a:lvl1pPr algn="ctr" rtl="0" eaLnBrk="1" fontAlgn="base" hangingPunct="1">
        <a:spcBef>
          <a:spcPct val="0"/>
        </a:spcBef>
        <a:spcAft>
          <a:spcPct val="0"/>
        </a:spcAft>
        <a:defRPr sz="44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400">
          <a:solidFill>
            <a:schemeClr val="tx1"/>
          </a:solidFill>
          <a:latin typeface="+mn-lt"/>
        </a:defRPr>
      </a:lvl4pPr>
      <a:lvl5pPr marL="2057400" indent="-228600" algn="l" rtl="0" eaLnBrk="1" fontAlgn="base" hangingPunct="1">
        <a:spcBef>
          <a:spcPct val="20000"/>
        </a:spcBef>
        <a:spcAft>
          <a:spcPct val="0"/>
        </a:spcAft>
        <a:buChar char="»"/>
        <a:defRPr sz="2400">
          <a:solidFill>
            <a:schemeClr val="tx1"/>
          </a:solidFill>
          <a:latin typeface="+mn-lt"/>
        </a:defRPr>
      </a:lvl5pPr>
      <a:lvl6pPr marL="2514600" indent="-228600" algn="l" rtl="0" eaLnBrk="1" fontAlgn="base" hangingPunct="1">
        <a:spcBef>
          <a:spcPct val="20000"/>
        </a:spcBef>
        <a:spcAft>
          <a:spcPct val="0"/>
        </a:spcAft>
        <a:buChar char="»"/>
        <a:defRPr sz="2400">
          <a:solidFill>
            <a:schemeClr val="tx1"/>
          </a:solidFill>
          <a:latin typeface="+mn-lt"/>
        </a:defRPr>
      </a:lvl6pPr>
      <a:lvl7pPr marL="2971800" indent="-228600" algn="l" rtl="0" eaLnBrk="1" fontAlgn="base" hangingPunct="1">
        <a:spcBef>
          <a:spcPct val="20000"/>
        </a:spcBef>
        <a:spcAft>
          <a:spcPct val="0"/>
        </a:spcAft>
        <a:buChar char="»"/>
        <a:defRPr sz="2400">
          <a:solidFill>
            <a:schemeClr val="tx1"/>
          </a:solidFill>
          <a:latin typeface="+mn-lt"/>
        </a:defRPr>
      </a:lvl7pPr>
      <a:lvl8pPr marL="3429000" indent="-228600" algn="l" rtl="0" eaLnBrk="1" fontAlgn="base" hangingPunct="1">
        <a:spcBef>
          <a:spcPct val="20000"/>
        </a:spcBef>
        <a:spcAft>
          <a:spcPct val="0"/>
        </a:spcAft>
        <a:buChar char="»"/>
        <a:defRPr sz="2400">
          <a:solidFill>
            <a:schemeClr val="tx1"/>
          </a:solidFill>
          <a:latin typeface="+mn-lt"/>
        </a:defRPr>
      </a:lvl8pPr>
      <a:lvl9pPr marL="3886200" indent="-228600"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20.jpeg"/><Relationship Id="rId2" Type="http://schemas.openxmlformats.org/officeDocument/2006/relationships/notesSlide" Target="../notesSlides/notesSlide13.xml"/><Relationship Id="rId16" Type="http://schemas.openxmlformats.org/officeDocument/2006/relationships/image" Target="../media/image24.jpeg"/><Relationship Id="rId1" Type="http://schemas.openxmlformats.org/officeDocument/2006/relationships/slideLayout" Target="../slideLayouts/slideLayout3.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5" Type="http://schemas.openxmlformats.org/officeDocument/2006/relationships/image" Target="../media/image2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 Id="rId1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scotland.gov.uk/Topics/Health/Healthy-Living/Good-Places-Better-Health"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mailto:rory.mitchell@nhs.net" TargetMode="External"/><Relationship Id="rId4" Type="http://schemas.openxmlformats.org/officeDocument/2006/relationships/hyperlink" Target="http://www.creatingplacesscotland.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2123728" y="1700634"/>
            <a:ext cx="7020272" cy="1143000"/>
          </a:xfrm>
        </p:spPr>
        <p:txBody>
          <a:bodyPr/>
          <a:lstStyle/>
          <a:p>
            <a:r>
              <a:rPr lang="en-GB" sz="4000" b="1" dirty="0">
                <a:latin typeface="StoneSansSemibold" pitchFamily="34" charset="0"/>
              </a:rPr>
              <a:t> Embedding play in local strategic </a:t>
            </a:r>
            <a:r>
              <a:rPr lang="en-GB" sz="4000" b="1" dirty="0" smtClean="0">
                <a:latin typeface="StoneSansSemibold" pitchFamily="34" charset="0"/>
              </a:rPr>
              <a:t>planning:</a:t>
            </a:r>
            <a:br>
              <a:rPr lang="en-GB" sz="4000" b="1" dirty="0" smtClean="0">
                <a:latin typeface="StoneSansSemibold" pitchFamily="34" charset="0"/>
              </a:rPr>
            </a:br>
            <a:r>
              <a:rPr lang="en-GB" sz="4000" b="1" dirty="0" smtClean="0">
                <a:latin typeface="StoneSansSemibold" pitchFamily="34" charset="0"/>
              </a:rPr>
              <a:t>the Place Standard Tool</a:t>
            </a:r>
            <a:endParaRPr lang="en-US" sz="4000" b="1" dirty="0">
              <a:latin typeface="StoneSansSemibold" pitchFamily="34" charset="0"/>
            </a:endParaRPr>
          </a:p>
        </p:txBody>
      </p:sp>
      <p:sp>
        <p:nvSpPr>
          <p:cNvPr id="35843" name="Rectangle 3"/>
          <p:cNvSpPr>
            <a:spLocks noGrp="1" noChangeArrowheads="1"/>
          </p:cNvSpPr>
          <p:nvPr>
            <p:ph type="subTitle" idx="1"/>
          </p:nvPr>
        </p:nvSpPr>
        <p:spPr>
          <a:xfrm>
            <a:off x="2411760" y="3861048"/>
            <a:ext cx="6552728" cy="2832720"/>
          </a:xfrm>
        </p:spPr>
        <p:txBody>
          <a:bodyPr/>
          <a:lstStyle/>
          <a:p>
            <a:r>
              <a:rPr lang="en-GB" sz="2000" b="1" dirty="0"/>
              <a:t>National Play Strategy Conference - Playful Places: Making Scotland the Best Place to </a:t>
            </a:r>
            <a:r>
              <a:rPr lang="en-GB" sz="2000" b="1" dirty="0" smtClean="0"/>
              <a:t>Play</a:t>
            </a:r>
          </a:p>
          <a:p>
            <a:r>
              <a:rPr lang="en-GB" b="1" dirty="0" smtClean="0"/>
              <a:t>18</a:t>
            </a:r>
            <a:r>
              <a:rPr lang="en-GB" b="1" baseline="30000" dirty="0" smtClean="0"/>
              <a:t>th</a:t>
            </a:r>
            <a:r>
              <a:rPr lang="en-GB" b="1" dirty="0" smtClean="0"/>
              <a:t> November 2015</a:t>
            </a:r>
          </a:p>
          <a:p>
            <a:endParaRPr lang="en-GB" b="1" dirty="0"/>
          </a:p>
          <a:p>
            <a:r>
              <a:rPr lang="en-GB" dirty="0" smtClean="0"/>
              <a:t>Rory Mitchell</a:t>
            </a:r>
            <a:endParaRPr lang="en-US" dirty="0">
              <a:latin typeface="StoneSansSemibold"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ext Box 5"/>
          <p:cNvSpPr txBox="1">
            <a:spLocks noChangeArrowheads="1"/>
          </p:cNvSpPr>
          <p:nvPr/>
        </p:nvSpPr>
        <p:spPr bwMode="auto">
          <a:xfrm>
            <a:off x="0" y="1052513"/>
            <a:ext cx="38512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charset="0"/>
                <a:ea typeface="ＭＳ Ｐゴシック" pitchFamily="34" charset="-128"/>
              </a:defRPr>
            </a:lvl1pPr>
            <a:lvl2pPr>
              <a:defRPr b="1">
                <a:solidFill>
                  <a:schemeClr val="tx1"/>
                </a:solidFill>
                <a:latin typeface="Arial" charset="0"/>
                <a:ea typeface="ＭＳ Ｐゴシック" pitchFamily="34" charset="-128"/>
              </a:defRPr>
            </a:lvl2pPr>
            <a:lvl3pPr marL="1143000" indent="-228600">
              <a:defRPr b="1">
                <a:solidFill>
                  <a:schemeClr val="tx1"/>
                </a:solidFill>
                <a:latin typeface="Arial" charset="0"/>
                <a:ea typeface="ＭＳ Ｐゴシック" pitchFamily="34" charset="-128"/>
              </a:defRPr>
            </a:lvl3pPr>
            <a:lvl4pPr marL="1600200" indent="-228600">
              <a:defRPr b="1">
                <a:solidFill>
                  <a:schemeClr val="tx1"/>
                </a:solidFill>
                <a:latin typeface="Arial" charset="0"/>
                <a:ea typeface="ＭＳ Ｐゴシック" pitchFamily="34" charset="-128"/>
              </a:defRPr>
            </a:lvl4pPr>
            <a:lvl5pPr marL="2057400" indent="-228600">
              <a:defRPr b="1">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b="1">
                <a:solidFill>
                  <a:schemeClr val="tx1"/>
                </a:solidFill>
                <a:latin typeface="Arial" charset="0"/>
                <a:ea typeface="ＭＳ Ｐゴシック" pitchFamily="34" charset="-128"/>
              </a:defRPr>
            </a:lvl9pPr>
          </a:lstStyle>
          <a:p>
            <a:pPr algn="r"/>
            <a:r>
              <a:rPr lang="en-US" b="0" dirty="0">
                <a:latin typeface="Segoe UI Light" pitchFamily="34" charset="0"/>
              </a:rPr>
              <a:t>The environment that surrounds us has substantial influence over our health and </a:t>
            </a:r>
            <a:r>
              <a:rPr lang="en-US" b="0" dirty="0" smtClean="0">
                <a:latin typeface="Segoe UI Light" pitchFamily="34" charset="0"/>
              </a:rPr>
              <a:t>wellbeing…</a:t>
            </a:r>
            <a:endParaRPr lang="en-US" b="0" dirty="0">
              <a:latin typeface="Segoe UI Light" pitchFamily="34" charset="0"/>
            </a:endParaRPr>
          </a:p>
          <a:p>
            <a:pPr algn="r"/>
            <a:endParaRPr lang="en-US" b="0" dirty="0">
              <a:latin typeface="Segoe UI Light" pitchFamily="34" charset="0"/>
            </a:endParaRPr>
          </a:p>
          <a:p>
            <a:pPr algn="r"/>
            <a:endParaRPr lang="en-GB" b="0" dirty="0">
              <a:latin typeface="Segoe UI Light" pitchFamily="34" charset="0"/>
            </a:endParaRPr>
          </a:p>
        </p:txBody>
      </p:sp>
      <p:sp>
        <p:nvSpPr>
          <p:cNvPr id="50181" name="Rectangle 7"/>
          <p:cNvSpPr>
            <a:spLocks noChangeArrowheads="1"/>
          </p:cNvSpPr>
          <p:nvPr/>
        </p:nvSpPr>
        <p:spPr bwMode="auto">
          <a:xfrm>
            <a:off x="7874000" y="3938588"/>
            <a:ext cx="1250950"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GB" sz="800" b="0">
                <a:solidFill>
                  <a:srgbClr val="000000"/>
                </a:solidFill>
                <a:latin typeface="Calibri" pitchFamily="34" charset="0"/>
              </a:rPr>
              <a:t>Image Flickr Lawrence OP</a:t>
            </a:r>
          </a:p>
        </p:txBody>
      </p:sp>
      <p:pic>
        <p:nvPicPr>
          <p:cNvPr id="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0086" y="3240405"/>
            <a:ext cx="4619946" cy="3464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7"/>
          <p:cNvSpPr>
            <a:spLocks noChangeArrowheads="1"/>
          </p:cNvSpPr>
          <p:nvPr/>
        </p:nvSpPr>
        <p:spPr bwMode="auto">
          <a:xfrm>
            <a:off x="3852515" y="6491657"/>
            <a:ext cx="115212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en-GB" sz="800" b="0" dirty="0">
                <a:solidFill>
                  <a:srgbClr val="000000"/>
                </a:solidFill>
                <a:latin typeface="Calibri" pitchFamily="34" charset="0"/>
              </a:rPr>
              <a:t>Image Flickr Marcello</a:t>
            </a:r>
          </a:p>
        </p:txBody>
      </p:sp>
      <p:pic>
        <p:nvPicPr>
          <p:cNvPr id="50180" name="Picture 1"/>
          <p:cNvPicPr>
            <a:picLocks noChangeAspect="1"/>
          </p:cNvPicPr>
          <p:nvPr/>
        </p:nvPicPr>
        <p:blipFill>
          <a:blip r:embed="rId4">
            <a:extLst>
              <a:ext uri="{28A0092B-C50C-407E-A947-70E740481C1C}">
                <a14:useLocalDpi xmlns:a14="http://schemas.microsoft.com/office/drawing/2010/main" val="0"/>
              </a:ext>
            </a:extLst>
          </a:blip>
          <a:srcRect l="3886" r="6187"/>
          <a:stretch>
            <a:fillRect/>
          </a:stretch>
        </p:blipFill>
        <p:spPr bwMode="auto">
          <a:xfrm>
            <a:off x="3937000" y="896938"/>
            <a:ext cx="5207000" cy="325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5"/>
          <p:cNvSpPr txBox="1">
            <a:spLocks noChangeArrowheads="1"/>
          </p:cNvSpPr>
          <p:nvPr/>
        </p:nvSpPr>
        <p:spPr bwMode="auto">
          <a:xfrm>
            <a:off x="5106898" y="5301208"/>
            <a:ext cx="38512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charset="0"/>
                <a:ea typeface="ＭＳ Ｐゴシック" pitchFamily="34" charset="-128"/>
              </a:defRPr>
            </a:lvl1pPr>
            <a:lvl2pPr>
              <a:defRPr b="1">
                <a:solidFill>
                  <a:schemeClr val="tx1"/>
                </a:solidFill>
                <a:latin typeface="Arial" charset="0"/>
                <a:ea typeface="ＭＳ Ｐゴシック" pitchFamily="34" charset="-128"/>
              </a:defRPr>
            </a:lvl2pPr>
            <a:lvl3pPr marL="1143000" indent="-228600">
              <a:defRPr b="1">
                <a:solidFill>
                  <a:schemeClr val="tx1"/>
                </a:solidFill>
                <a:latin typeface="Arial" charset="0"/>
                <a:ea typeface="ＭＳ Ｐゴシック" pitchFamily="34" charset="-128"/>
              </a:defRPr>
            </a:lvl3pPr>
            <a:lvl4pPr marL="1600200" indent="-228600">
              <a:defRPr b="1">
                <a:solidFill>
                  <a:schemeClr val="tx1"/>
                </a:solidFill>
                <a:latin typeface="Arial" charset="0"/>
                <a:ea typeface="ＭＳ Ｐゴシック" pitchFamily="34" charset="-128"/>
              </a:defRPr>
            </a:lvl4pPr>
            <a:lvl5pPr marL="2057400" indent="-228600">
              <a:defRPr b="1">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b="1">
                <a:solidFill>
                  <a:schemeClr val="tx1"/>
                </a:solidFill>
                <a:latin typeface="Arial" charset="0"/>
                <a:ea typeface="ＭＳ Ｐゴシック" pitchFamily="34" charset="-128"/>
              </a:defRPr>
            </a:lvl9pPr>
          </a:lstStyle>
          <a:p>
            <a:pPr algn="r"/>
            <a:r>
              <a:rPr lang="en-US" b="0" dirty="0" smtClean="0">
                <a:latin typeface="Segoe UI Light" pitchFamily="34" charset="0"/>
              </a:rPr>
              <a:t>… and therefore over the inequalities in our society</a:t>
            </a:r>
            <a:endParaRPr lang="en-GB" b="0" dirty="0">
              <a:latin typeface="Segoe UI Light" pitchFamily="34" charset="0"/>
            </a:endParaRPr>
          </a:p>
        </p:txBody>
      </p:sp>
    </p:spTree>
    <p:extLst>
      <p:ext uri="{BB962C8B-B14F-4D97-AF65-F5344CB8AC3E}">
        <p14:creationId xmlns:p14="http://schemas.microsoft.com/office/powerpoint/2010/main" val="20201967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r>
              <a:rPr lang="en-GB" altLang="en-US"/>
              <a:t>Health inequalities in Scotland</a:t>
            </a:r>
          </a:p>
        </p:txBody>
      </p:sp>
      <p:pic>
        <p:nvPicPr>
          <p:cNvPr id="1556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0213" y="1557338"/>
            <a:ext cx="8713787"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54" name="Text Box 6"/>
          <p:cNvSpPr txBox="1">
            <a:spLocks noChangeArrowheads="1"/>
          </p:cNvSpPr>
          <p:nvPr/>
        </p:nvSpPr>
        <p:spPr bwMode="auto">
          <a:xfrm>
            <a:off x="107950" y="6453188"/>
            <a:ext cx="71278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sz="1200">
                <a:solidFill>
                  <a:schemeClr val="tx1"/>
                </a:solidFill>
                <a:latin typeface="Arial" panose="020B0604020202020204" pitchFamily="34" charset="0"/>
              </a:rPr>
              <a:t>McCartney G. Illustrating Glasgow’s health inequalities. </a:t>
            </a:r>
            <a:r>
              <a:rPr lang="en-GB" altLang="en-US" sz="1200" i="1">
                <a:solidFill>
                  <a:schemeClr val="tx1"/>
                </a:solidFill>
                <a:latin typeface="Arial" panose="020B0604020202020204" pitchFamily="34" charset="0"/>
              </a:rPr>
              <a:t>JECH</a:t>
            </a:r>
            <a:r>
              <a:rPr lang="en-GB" altLang="en-US" sz="1200">
                <a:solidFill>
                  <a:schemeClr val="tx1"/>
                </a:solidFill>
                <a:latin typeface="Arial" panose="020B0604020202020204" pitchFamily="34" charset="0"/>
              </a:rPr>
              <a:t> 2010; doi 10.1136/jech.2010.120451 . </a:t>
            </a:r>
          </a:p>
        </p:txBody>
      </p:sp>
    </p:spTree>
    <p:extLst>
      <p:ext uri="{BB962C8B-B14F-4D97-AF65-F5344CB8AC3E}">
        <p14:creationId xmlns:p14="http://schemas.microsoft.com/office/powerpoint/2010/main" val="78495275"/>
      </p:ext>
    </p:extLst>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3"/>
          <p:cNvSpPr txBox="1">
            <a:spLocks noChangeArrowheads="1"/>
          </p:cNvSpPr>
          <p:nvPr/>
        </p:nvSpPr>
        <p:spPr bwMode="auto">
          <a:xfrm>
            <a:off x="53752" y="4437112"/>
            <a:ext cx="9036496" cy="2308324"/>
          </a:xfrm>
          <a:prstGeom prst="rect">
            <a:avLst/>
          </a:prstGeom>
          <a:solidFill>
            <a:schemeClr val="accent1">
              <a:lumMod val="50000"/>
            </a:schemeClr>
          </a:solidFill>
          <a:ln>
            <a:noFill/>
          </a:ln>
          <a:extLst/>
        </p:spPr>
        <p:txBody>
          <a:bodyPr wrap="square">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r>
              <a:rPr lang="ja-JP" altLang="en-GB" i="1" dirty="0">
                <a:solidFill>
                  <a:schemeClr val="bg1"/>
                </a:solidFill>
                <a:cs typeface="Arial" charset="0"/>
              </a:rPr>
              <a:t>“</a:t>
            </a:r>
            <a:r>
              <a:rPr lang="en-GB" altLang="ja-JP" i="1" dirty="0">
                <a:solidFill>
                  <a:schemeClr val="bg1"/>
                </a:solidFill>
                <a:cs typeface="Arial" charset="0"/>
              </a:rPr>
              <a:t>Historically we have focused on creating environments free from significant hazards. Whilst this continues to be important we now recognise an additional need to create positive physical environments which nurture health and wellbeing</a:t>
            </a:r>
            <a:r>
              <a:rPr lang="en-GB" altLang="ja-JP" i="1" dirty="0" smtClean="0">
                <a:solidFill>
                  <a:schemeClr val="bg1"/>
                </a:solidFill>
                <a:cs typeface="Arial" charset="0"/>
              </a:rPr>
              <a:t>.</a:t>
            </a:r>
            <a:r>
              <a:rPr lang="ja-JP" altLang="en-GB" i="1" dirty="0" smtClean="0">
                <a:solidFill>
                  <a:schemeClr val="bg1"/>
                </a:solidFill>
                <a:cs typeface="Arial" charset="0"/>
              </a:rPr>
              <a:t>”</a:t>
            </a:r>
            <a:r>
              <a:rPr lang="en-GB" altLang="ja-JP" i="1" dirty="0" smtClean="0">
                <a:solidFill>
                  <a:schemeClr val="bg1"/>
                </a:solidFill>
                <a:cs typeface="Arial" charset="0"/>
              </a:rPr>
              <a:t> </a:t>
            </a:r>
          </a:p>
          <a:p>
            <a:pPr eaLnBrk="1" hangingPunct="1"/>
            <a:endParaRPr lang="en-GB" altLang="ja-JP" i="1" dirty="0" smtClean="0">
              <a:cs typeface="Arial" charset="0"/>
            </a:endParaRPr>
          </a:p>
          <a:p>
            <a:pPr eaLnBrk="1" hangingPunct="1"/>
            <a:r>
              <a:rPr lang="en-GB" altLang="en-US" b="1" dirty="0" smtClean="0">
                <a:solidFill>
                  <a:schemeClr val="bg1"/>
                </a:solidFill>
                <a:cs typeface="Arial" charset="0"/>
              </a:rPr>
              <a:t>Good </a:t>
            </a:r>
            <a:r>
              <a:rPr lang="en-GB" altLang="en-US" b="1" dirty="0">
                <a:solidFill>
                  <a:schemeClr val="bg1"/>
                </a:solidFill>
                <a:cs typeface="Arial" charset="0"/>
              </a:rPr>
              <a:t>Places, Better Health Implementation Plan </a:t>
            </a:r>
            <a:r>
              <a:rPr lang="en-GB" altLang="en-US" b="1" dirty="0" smtClean="0">
                <a:solidFill>
                  <a:schemeClr val="bg1"/>
                </a:solidFill>
                <a:cs typeface="Arial" charset="0"/>
              </a:rPr>
              <a:t>2008</a:t>
            </a:r>
            <a:endParaRPr lang="en-GB" altLang="en-US" sz="2400" dirty="0">
              <a:solidFill>
                <a:schemeClr val="bg1"/>
              </a:solidFill>
              <a:cs typeface="Arial" charset="0"/>
            </a:endParaRPr>
          </a:p>
        </p:txBody>
      </p:sp>
    </p:spTree>
    <p:extLst>
      <p:ext uri="{BB962C8B-B14F-4D97-AF65-F5344CB8AC3E}">
        <p14:creationId xmlns:p14="http://schemas.microsoft.com/office/powerpoint/2010/main" val="2208929712"/>
      </p:ext>
    </p:extLst>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GB" altLang="en-US"/>
              <a:t>The vision</a:t>
            </a:r>
          </a:p>
        </p:txBody>
      </p:sp>
      <p:sp>
        <p:nvSpPr>
          <p:cNvPr id="51203" name="Rectangle 3"/>
          <p:cNvSpPr>
            <a:spLocks noGrp="1" noChangeArrowheads="1"/>
          </p:cNvSpPr>
          <p:nvPr>
            <p:ph type="body" idx="1"/>
          </p:nvPr>
        </p:nvSpPr>
        <p:spPr>
          <a:xfrm>
            <a:off x="685800" y="1628800"/>
            <a:ext cx="7772400" cy="4114800"/>
          </a:xfrm>
        </p:spPr>
        <p:txBody>
          <a:bodyPr/>
          <a:lstStyle/>
          <a:p>
            <a:pPr>
              <a:lnSpc>
                <a:spcPct val="90000"/>
              </a:lnSpc>
              <a:buFont typeface="Wingdings" pitchFamily="2" charset="2"/>
              <a:buNone/>
            </a:pPr>
            <a:r>
              <a:rPr lang="en-GB" altLang="en-US" sz="2400" b="1" dirty="0"/>
              <a:t>A Scotland </a:t>
            </a:r>
            <a:r>
              <a:rPr lang="en-GB" altLang="en-US" sz="2400" b="1" dirty="0" smtClean="0"/>
              <a:t>where..</a:t>
            </a:r>
          </a:p>
          <a:p>
            <a:pPr>
              <a:lnSpc>
                <a:spcPct val="90000"/>
              </a:lnSpc>
              <a:buFont typeface="Wingdings" pitchFamily="2" charset="2"/>
              <a:buNone/>
            </a:pPr>
            <a:endParaRPr lang="en-GB" altLang="en-US" sz="2400" b="1" dirty="0"/>
          </a:p>
          <a:p>
            <a:pPr>
              <a:lnSpc>
                <a:spcPct val="90000"/>
              </a:lnSpc>
            </a:pPr>
            <a:r>
              <a:rPr lang="en-GB" altLang="en-US" sz="2400" dirty="0" smtClean="0"/>
              <a:t>Children </a:t>
            </a:r>
            <a:r>
              <a:rPr lang="en-GB" altLang="en-US" sz="2400" dirty="0"/>
              <a:t>play, explore and relax outdoors in streets, parks, green places, open spaces, and have contact with nature in their everyday lives</a:t>
            </a:r>
            <a:r>
              <a:rPr lang="en-GB" altLang="en-US" sz="2400" dirty="0" smtClean="0"/>
              <a:t>.</a:t>
            </a:r>
          </a:p>
          <a:p>
            <a:pPr>
              <a:lnSpc>
                <a:spcPct val="90000"/>
              </a:lnSpc>
            </a:pPr>
            <a:endParaRPr lang="en-GB" altLang="en-US" sz="2400" dirty="0"/>
          </a:p>
          <a:p>
            <a:pPr>
              <a:lnSpc>
                <a:spcPct val="90000"/>
              </a:lnSpc>
            </a:pPr>
            <a:r>
              <a:rPr lang="en-GB" altLang="en-US" sz="2400" dirty="0"/>
              <a:t>The presence of children outdoors is welcomed, supported and valued by parents, and the wider community</a:t>
            </a:r>
            <a:r>
              <a:rPr lang="en-GB" altLang="en-US" sz="2400" dirty="0" smtClean="0"/>
              <a:t>.</a:t>
            </a:r>
          </a:p>
          <a:p>
            <a:pPr>
              <a:lnSpc>
                <a:spcPct val="90000"/>
              </a:lnSpc>
            </a:pPr>
            <a:endParaRPr lang="en-GB" altLang="en-US" sz="2400" dirty="0"/>
          </a:p>
          <a:p>
            <a:pPr>
              <a:lnSpc>
                <a:spcPct val="90000"/>
              </a:lnSpc>
            </a:pPr>
            <a:r>
              <a:rPr lang="en-GB" altLang="en-US" sz="2400" dirty="0"/>
              <a:t>Neighbourhoods are well maintained, safe, </a:t>
            </a:r>
            <a:r>
              <a:rPr lang="en-GB" altLang="en-US" sz="2400" dirty="0" smtClean="0"/>
              <a:t>appealing… </a:t>
            </a:r>
            <a:r>
              <a:rPr lang="en-GB" altLang="en-US" sz="2400" dirty="0"/>
              <a:t>and have a strong sense of community.</a:t>
            </a:r>
          </a:p>
        </p:txBody>
      </p:sp>
    </p:spTree>
    <p:extLst>
      <p:ext uri="{BB962C8B-B14F-4D97-AF65-F5344CB8AC3E}">
        <p14:creationId xmlns:p14="http://schemas.microsoft.com/office/powerpoint/2010/main" val="1112058983"/>
      </p:ext>
    </p:extLst>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t>The Place Standard Project</a:t>
            </a:r>
            <a:endParaRPr lang="en-GB" sz="3600"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960000">
            <a:off x="835331" y="2151526"/>
            <a:ext cx="2008158" cy="2844023"/>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20000">
            <a:off x="2196517" y="2072857"/>
            <a:ext cx="2007539" cy="2843145"/>
          </a:xfrm>
          <a:prstGeom prst="rect">
            <a:avLst/>
          </a:prstGeom>
          <a:noFill/>
          <a:ln w="19050">
            <a:solidFill>
              <a:schemeClr val="tx1"/>
            </a:solidFill>
            <a:miter lim="800000"/>
            <a:headEnd/>
            <a:tailEnd/>
          </a:ln>
        </p:spPr>
      </p:pic>
      <p:sp>
        <p:nvSpPr>
          <p:cNvPr id="5" name="Right Arrow 4"/>
          <p:cNvSpPr/>
          <p:nvPr/>
        </p:nvSpPr>
        <p:spPr>
          <a:xfrm>
            <a:off x="4527334" y="3327367"/>
            <a:ext cx="1008112" cy="6730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p:cNvSpPr txBox="1"/>
          <p:nvPr/>
        </p:nvSpPr>
        <p:spPr>
          <a:xfrm>
            <a:off x="611560" y="5373216"/>
            <a:ext cx="5904656" cy="1323439"/>
          </a:xfrm>
          <a:prstGeom prst="rect">
            <a:avLst/>
          </a:prstGeom>
          <a:noFill/>
        </p:spPr>
        <p:txBody>
          <a:bodyPr wrap="square" rtlCol="0">
            <a:spAutoFit/>
          </a:bodyPr>
          <a:lstStyle/>
          <a:p>
            <a:r>
              <a:rPr lang="en-GB" sz="2000" dirty="0" smtClean="0"/>
              <a:t>Partners:</a:t>
            </a:r>
          </a:p>
          <a:p>
            <a:pPr marL="342900" indent="-342900">
              <a:buFont typeface="Wingdings" panose="05000000000000000000" pitchFamily="2" charset="2"/>
              <a:buChar char="q"/>
            </a:pPr>
            <a:r>
              <a:rPr lang="en-GB" sz="2000" dirty="0" smtClean="0"/>
              <a:t>Scottish Government (Architecture &amp; Place)</a:t>
            </a:r>
          </a:p>
          <a:p>
            <a:pPr marL="342900" indent="-342900">
              <a:buFont typeface="Wingdings" panose="05000000000000000000" pitchFamily="2" charset="2"/>
              <a:buChar char="q"/>
            </a:pPr>
            <a:r>
              <a:rPr lang="en-GB" sz="2000" dirty="0" smtClean="0"/>
              <a:t>NHS Health Scotland</a:t>
            </a:r>
          </a:p>
          <a:p>
            <a:pPr marL="342900" indent="-342900">
              <a:buFont typeface="Wingdings" panose="05000000000000000000" pitchFamily="2" charset="2"/>
              <a:buChar char="q"/>
            </a:pPr>
            <a:r>
              <a:rPr lang="en-GB" sz="2000" dirty="0" smtClean="0"/>
              <a:t>Architecture &amp; Design Scotland</a:t>
            </a:r>
            <a:endParaRPr lang="en-GB" sz="2000" dirty="0"/>
          </a:p>
        </p:txBody>
      </p:sp>
      <p:sp>
        <p:nvSpPr>
          <p:cNvPr id="12" name="Can 11"/>
          <p:cNvSpPr/>
          <p:nvPr/>
        </p:nvSpPr>
        <p:spPr>
          <a:xfrm>
            <a:off x="5809807" y="2043719"/>
            <a:ext cx="2002553" cy="2983234"/>
          </a:xfrm>
          <a:prstGeom prst="can">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A Place Standard for Scotland</a:t>
            </a:r>
          </a:p>
          <a:p>
            <a:pPr algn="ctr"/>
            <a:endParaRPr lang="en-GB" dirty="0"/>
          </a:p>
        </p:txBody>
      </p:sp>
    </p:spTree>
    <p:extLst>
      <p:ext uri="{BB962C8B-B14F-4D97-AF65-F5344CB8AC3E}">
        <p14:creationId xmlns:p14="http://schemas.microsoft.com/office/powerpoint/2010/main" val="4205435998"/>
      </p:ext>
    </p:extLst>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4"/>
          <p:cNvSpPr txBox="1">
            <a:spLocks noChangeArrowheads="1"/>
          </p:cNvSpPr>
          <p:nvPr/>
        </p:nvSpPr>
        <p:spPr bwMode="auto">
          <a:xfrm>
            <a:off x="1311275" y="2655888"/>
            <a:ext cx="184150" cy="457200"/>
          </a:xfrm>
          <a:prstGeom prst="rect">
            <a:avLst/>
          </a:prstGeom>
          <a:noFill/>
          <a:ln w="9525">
            <a:noFill/>
            <a:miter lim="800000"/>
            <a:headEnd/>
            <a:tailEnd/>
          </a:ln>
        </p:spPr>
        <p:txBody>
          <a:bodyPr wrap="none">
            <a:spAutoFit/>
          </a:bodyPr>
          <a:lstStyle/>
          <a:p>
            <a:endParaRPr lang="en-GB" sz="2400" b="0"/>
          </a:p>
        </p:txBody>
      </p:sp>
      <p:sp>
        <p:nvSpPr>
          <p:cNvPr id="16386" name="Text Box 5"/>
          <p:cNvSpPr txBox="1">
            <a:spLocks noChangeArrowheads="1"/>
          </p:cNvSpPr>
          <p:nvPr/>
        </p:nvSpPr>
        <p:spPr bwMode="auto">
          <a:xfrm>
            <a:off x="285304" y="404664"/>
            <a:ext cx="8568952" cy="6309420"/>
          </a:xfrm>
          <a:prstGeom prst="rect">
            <a:avLst/>
          </a:prstGeom>
          <a:noFill/>
          <a:ln w="9525">
            <a:noFill/>
            <a:miter lim="800000"/>
            <a:headEnd/>
            <a:tailEnd/>
          </a:ln>
        </p:spPr>
        <p:txBody>
          <a:bodyPr wrap="square">
            <a:spAutoFit/>
          </a:bodyPr>
          <a:lstStyle/>
          <a:p>
            <a:r>
              <a:rPr lang="en-GB" sz="2800" dirty="0" smtClean="0">
                <a:latin typeface="Segoe UI Light" pitchFamily="34" charset="0"/>
                <a:cs typeface="Segoe UI Light" pitchFamily="34" charset="0"/>
              </a:rPr>
              <a:t>Place Standard Purpose…..</a:t>
            </a:r>
          </a:p>
          <a:p>
            <a:endParaRPr lang="en-GB" sz="2000" b="0" dirty="0">
              <a:latin typeface="Segoe UI Light" pitchFamily="34" charset="0"/>
              <a:cs typeface="Segoe UI Light" pitchFamily="34" charset="0"/>
            </a:endParaRPr>
          </a:p>
          <a:p>
            <a:endParaRPr lang="en-GB" sz="2000" b="0" dirty="0" smtClean="0">
              <a:latin typeface="Segoe UI Light" pitchFamily="34" charset="0"/>
              <a:cs typeface="Segoe UI Light" pitchFamily="34" charset="0"/>
            </a:endParaRPr>
          </a:p>
          <a:p>
            <a:endParaRPr lang="en-GB" sz="2000" b="0" dirty="0">
              <a:latin typeface="Segoe UI Light" pitchFamily="34" charset="0"/>
              <a:cs typeface="Segoe UI Light" pitchFamily="34" charset="0"/>
            </a:endParaRPr>
          </a:p>
          <a:p>
            <a:endParaRPr lang="en-GB" sz="2000" b="0" dirty="0" smtClean="0">
              <a:latin typeface="Segoe UI Light" pitchFamily="34" charset="0"/>
              <a:cs typeface="Segoe UI Light" pitchFamily="34" charset="0"/>
            </a:endParaRPr>
          </a:p>
          <a:p>
            <a:endParaRPr lang="en-GB" sz="2000" b="0" dirty="0">
              <a:latin typeface="Segoe UI Light" pitchFamily="34" charset="0"/>
              <a:cs typeface="Segoe UI Light" pitchFamily="34" charset="0"/>
            </a:endParaRPr>
          </a:p>
          <a:p>
            <a:endParaRPr lang="en-GB" sz="2000" b="0" dirty="0" smtClean="0">
              <a:latin typeface="Segoe UI Light" pitchFamily="34" charset="0"/>
              <a:cs typeface="Segoe UI Light" pitchFamily="34" charset="0"/>
            </a:endParaRPr>
          </a:p>
          <a:p>
            <a:endParaRPr lang="en-GB" sz="2000" b="0" dirty="0">
              <a:latin typeface="Segoe UI Light" pitchFamily="34" charset="0"/>
              <a:cs typeface="Segoe UI Light" pitchFamily="34" charset="0"/>
            </a:endParaRPr>
          </a:p>
          <a:p>
            <a:endParaRPr lang="en-GB" sz="2000" b="0" dirty="0">
              <a:latin typeface="Segoe UI Light" pitchFamily="34" charset="0"/>
              <a:cs typeface="Segoe UI Light" pitchFamily="34" charset="0"/>
            </a:endParaRPr>
          </a:p>
          <a:p>
            <a:endParaRPr lang="en-GB" sz="2000" b="0" dirty="0">
              <a:latin typeface="Segoe UI Light" pitchFamily="34" charset="0"/>
              <a:cs typeface="Segoe UI Light" pitchFamily="34" charset="0"/>
            </a:endParaRPr>
          </a:p>
          <a:p>
            <a:endParaRPr lang="en-GB" sz="2400" b="0" dirty="0">
              <a:latin typeface="Segoe UI Light" pitchFamily="34" charset="0"/>
              <a:cs typeface="Segoe UI Light" pitchFamily="34" charset="0"/>
            </a:endParaRPr>
          </a:p>
          <a:p>
            <a:pPr algn="ctr">
              <a:lnSpc>
                <a:spcPct val="150000"/>
              </a:lnSpc>
            </a:pPr>
            <a:endParaRPr lang="en-GB" sz="800" b="0" dirty="0" smtClean="0">
              <a:latin typeface="Segoe UI Light" pitchFamily="34" charset="0"/>
              <a:cs typeface="Segoe UI Light" pitchFamily="34" charset="0"/>
            </a:endParaRPr>
          </a:p>
          <a:p>
            <a:pPr algn="ctr"/>
            <a:endParaRPr lang="en-GB" b="0" dirty="0" smtClean="0">
              <a:latin typeface="Segoe UI Light" pitchFamily="34" charset="0"/>
              <a:cs typeface="Segoe UI Light" pitchFamily="34" charset="0"/>
            </a:endParaRPr>
          </a:p>
          <a:p>
            <a:pPr algn="ctr"/>
            <a:r>
              <a:rPr lang="en-GB" sz="2800" b="0" dirty="0" smtClean="0">
                <a:latin typeface="Segoe UI Light" pitchFamily="34" charset="0"/>
                <a:cs typeface="Segoe UI Light" pitchFamily="34" charset="0"/>
              </a:rPr>
              <a:t>…to </a:t>
            </a:r>
            <a:r>
              <a:rPr lang="en-GB" sz="2800" b="0" dirty="0">
                <a:latin typeface="Segoe UI Light" pitchFamily="34" charset="0"/>
                <a:cs typeface="Segoe UI Light" pitchFamily="34" charset="0"/>
              </a:rPr>
              <a:t>support the delivery of high quality places in Scotland and to maximise the potential of the physical and social environment in supporting health, wellbeing and a high quality of life.  </a:t>
            </a:r>
            <a:endParaRPr lang="en-GB" sz="2800" b="0" dirty="0" smtClean="0">
              <a:latin typeface="Segoe UI Light" pitchFamily="34" charset="0"/>
              <a:cs typeface="Segoe UI Light" pitchFamily="34" charset="0"/>
            </a:endParaRPr>
          </a:p>
          <a:p>
            <a:pPr algn="ctr"/>
            <a:endParaRPr lang="en-GB" b="0" dirty="0">
              <a:latin typeface="Segoe UI Light" pitchFamily="34" charset="0"/>
              <a:cs typeface="Segoe UI Light" pitchFamily="34" charset="0"/>
            </a:endParaRPr>
          </a:p>
        </p:txBody>
      </p:sp>
      <p:pic>
        <p:nvPicPr>
          <p:cNvPr id="4" name="Picture 2" descr="\\scotland.gov.uk\dc2\FS2_Home\u414262\A1 APolicy\Policy images\SM george s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304" y="1052736"/>
            <a:ext cx="8391152" cy="2958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86973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it?</a:t>
            </a:r>
            <a:endParaRPr lang="en-GB" dirty="0"/>
          </a:p>
        </p:txBody>
      </p:sp>
    </p:spTree>
    <p:extLst>
      <p:ext uri="{BB962C8B-B14F-4D97-AF65-F5344CB8AC3E}">
        <p14:creationId xmlns:p14="http://schemas.microsoft.com/office/powerpoint/2010/main" val="3432570852"/>
      </p:ext>
    </p:extLst>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p:nvPr/>
        </p:nvPicPr>
        <p:blipFill rotWithShape="1">
          <a:blip r:embed="rId3" cstate="print">
            <a:extLst>
              <a:ext uri="{28A0092B-C50C-407E-A947-70E740481C1C}">
                <a14:useLocalDpi xmlns:a14="http://schemas.microsoft.com/office/drawing/2010/main" val="0"/>
              </a:ext>
            </a:extLst>
          </a:blip>
          <a:srcRect l="1189" t="2078" r="1189" b="2078"/>
          <a:stretch/>
        </p:blipFill>
        <p:spPr>
          <a:xfrm>
            <a:off x="0" y="476672"/>
            <a:ext cx="7308304" cy="6480720"/>
          </a:xfrm>
          <a:prstGeom prst="rect">
            <a:avLst/>
          </a:prstGeom>
        </p:spPr>
      </p:pic>
    </p:spTree>
    <p:extLst>
      <p:ext uri="{BB962C8B-B14F-4D97-AF65-F5344CB8AC3E}">
        <p14:creationId xmlns:p14="http://schemas.microsoft.com/office/powerpoint/2010/main" val="3330153196"/>
      </p:ext>
    </p:extLst>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p:nvPr/>
        </p:nvPicPr>
        <p:blipFill rotWithShape="1">
          <a:blip r:embed="rId3" cstate="print">
            <a:extLst>
              <a:ext uri="{28A0092B-C50C-407E-A947-70E740481C1C}">
                <a14:useLocalDpi xmlns:a14="http://schemas.microsoft.com/office/drawing/2010/main" val="0"/>
              </a:ext>
            </a:extLst>
          </a:blip>
          <a:srcRect l="1189" t="2078" r="1189" b="2078"/>
          <a:stretch/>
        </p:blipFill>
        <p:spPr>
          <a:xfrm>
            <a:off x="0" y="476672"/>
            <a:ext cx="7308304" cy="6480720"/>
          </a:xfrm>
          <a:prstGeom prst="rect">
            <a:avLst/>
          </a:prstGeom>
        </p:spPr>
      </p:pic>
      <p:sp>
        <p:nvSpPr>
          <p:cNvPr id="2" name="TextBox 1"/>
          <p:cNvSpPr txBox="1"/>
          <p:nvPr/>
        </p:nvSpPr>
        <p:spPr>
          <a:xfrm>
            <a:off x="2554017" y="2615332"/>
            <a:ext cx="2520280" cy="1938992"/>
          </a:xfrm>
          <a:prstGeom prst="rect">
            <a:avLst/>
          </a:prstGeom>
          <a:solidFill>
            <a:schemeClr val="bg1"/>
          </a:solidFill>
        </p:spPr>
        <p:txBody>
          <a:bodyPr wrap="square" rtlCol="0">
            <a:spAutoFit/>
          </a:bodyPr>
          <a:lstStyle/>
          <a:p>
            <a:pPr algn="ctr"/>
            <a:endParaRPr lang="en-GB" sz="2000" dirty="0" smtClean="0"/>
          </a:p>
          <a:p>
            <a:pPr algn="ctr"/>
            <a:r>
              <a:rPr lang="en-GB" sz="2000" dirty="0" smtClean="0"/>
              <a:t>Can </a:t>
            </a:r>
            <a:r>
              <a:rPr lang="en-GB" sz="2000" dirty="0"/>
              <a:t>I easily walk and cycle around using good quality routes?</a:t>
            </a:r>
          </a:p>
          <a:p>
            <a:pPr algn="ctr"/>
            <a:endParaRPr lang="en-GB" sz="2000" dirty="0"/>
          </a:p>
        </p:txBody>
      </p:sp>
      <p:cxnSp>
        <p:nvCxnSpPr>
          <p:cNvPr id="5" name="Straight Connector 4"/>
          <p:cNvCxnSpPr/>
          <p:nvPr/>
        </p:nvCxnSpPr>
        <p:spPr>
          <a:xfrm flipH="1" flipV="1">
            <a:off x="3812398" y="1031157"/>
            <a:ext cx="1759" cy="1584175"/>
          </a:xfrm>
          <a:prstGeom prst="line">
            <a:avLst/>
          </a:prstGeom>
          <a:ln w="139700">
            <a:solidFill>
              <a:srgbClr val="9497B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3403028"/>
      </p:ext>
    </p:extLst>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p:nvPr/>
        </p:nvPicPr>
        <p:blipFill rotWithShape="1">
          <a:blip r:embed="rId3" cstate="print">
            <a:extLst>
              <a:ext uri="{28A0092B-C50C-407E-A947-70E740481C1C}">
                <a14:useLocalDpi xmlns:a14="http://schemas.microsoft.com/office/drawing/2010/main" val="0"/>
              </a:ext>
            </a:extLst>
          </a:blip>
          <a:srcRect l="1189" t="2078" r="1189" b="2078"/>
          <a:stretch/>
        </p:blipFill>
        <p:spPr>
          <a:xfrm>
            <a:off x="0" y="476672"/>
            <a:ext cx="7308304" cy="6480720"/>
          </a:xfrm>
          <a:prstGeom prst="rect">
            <a:avLst/>
          </a:prstGeom>
        </p:spPr>
      </p:pic>
      <p:sp>
        <p:nvSpPr>
          <p:cNvPr id="2" name="TextBox 1"/>
          <p:cNvSpPr txBox="1"/>
          <p:nvPr/>
        </p:nvSpPr>
        <p:spPr>
          <a:xfrm>
            <a:off x="2555776" y="2744991"/>
            <a:ext cx="2808312" cy="1938992"/>
          </a:xfrm>
          <a:prstGeom prst="rect">
            <a:avLst/>
          </a:prstGeom>
          <a:solidFill>
            <a:schemeClr val="bg1"/>
          </a:solidFill>
        </p:spPr>
        <p:txBody>
          <a:bodyPr wrap="square" rtlCol="0">
            <a:spAutoFit/>
          </a:bodyPr>
          <a:lstStyle/>
          <a:p>
            <a:pPr algn="ctr"/>
            <a:endParaRPr lang="en-GB" sz="2000" dirty="0" smtClean="0"/>
          </a:p>
          <a:p>
            <a:pPr algn="ctr"/>
            <a:r>
              <a:rPr lang="en-GB" sz="2000" dirty="0" smtClean="0"/>
              <a:t>Do </a:t>
            </a:r>
            <a:r>
              <a:rPr lang="en-GB" sz="2000" dirty="0"/>
              <a:t>I have access to a range of spaces and opportunities for play and recreation</a:t>
            </a:r>
            <a:r>
              <a:rPr lang="en-GB" sz="2000" dirty="0" smtClean="0"/>
              <a:t>?</a:t>
            </a:r>
          </a:p>
          <a:p>
            <a:pPr algn="ctr"/>
            <a:endParaRPr lang="en-GB" sz="2000" dirty="0"/>
          </a:p>
        </p:txBody>
      </p:sp>
      <p:cxnSp>
        <p:nvCxnSpPr>
          <p:cNvPr id="5" name="Straight Connector 4"/>
          <p:cNvCxnSpPr/>
          <p:nvPr/>
        </p:nvCxnSpPr>
        <p:spPr>
          <a:xfrm flipH="1" flipV="1">
            <a:off x="4860032" y="4437112"/>
            <a:ext cx="1028285" cy="828160"/>
          </a:xfrm>
          <a:prstGeom prst="line">
            <a:avLst/>
          </a:prstGeom>
          <a:ln w="139700">
            <a:solidFill>
              <a:srgbClr val="32968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3751553"/>
      </p:ext>
    </p:extLst>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20688"/>
            <a:ext cx="7772400" cy="936104"/>
          </a:xfrm>
        </p:spPr>
        <p:txBody>
          <a:bodyPr/>
          <a:lstStyle/>
          <a:p>
            <a:r>
              <a:rPr lang="en-GB" dirty="0" smtClean="0"/>
              <a:t>Play &amp; Recreation</a:t>
            </a:r>
            <a:endParaRPr lang="en-GB" dirty="0"/>
          </a:p>
        </p:txBody>
      </p:sp>
      <p:sp>
        <p:nvSpPr>
          <p:cNvPr id="3" name="Content Placeholder 2"/>
          <p:cNvSpPr>
            <a:spLocks noGrp="1"/>
          </p:cNvSpPr>
          <p:nvPr>
            <p:ph idx="4294967295"/>
          </p:nvPr>
        </p:nvSpPr>
        <p:spPr>
          <a:xfrm>
            <a:off x="0" y="1556792"/>
            <a:ext cx="9036496" cy="4824536"/>
          </a:xfrm>
        </p:spPr>
        <p:txBody>
          <a:bodyPr/>
          <a:lstStyle/>
          <a:p>
            <a:pPr marL="0" lvl="0" indent="0">
              <a:spcAft>
                <a:spcPts val="600"/>
              </a:spcAft>
              <a:buNone/>
            </a:pPr>
            <a:r>
              <a:rPr lang="en-GB" sz="2000" b="1" i="1" dirty="0">
                <a:latin typeface="Calibri" panose="020F0502020204030204" pitchFamily="34" charset="0"/>
              </a:rPr>
              <a:t>You might want to think about </a:t>
            </a:r>
            <a:r>
              <a:rPr lang="en-GB" sz="2000" b="1" i="1" dirty="0" smtClean="0">
                <a:latin typeface="Calibri" panose="020F0502020204030204" pitchFamily="34" charset="0"/>
              </a:rPr>
              <a:t>….</a:t>
            </a:r>
          </a:p>
          <a:p>
            <a:pPr lvl="0"/>
            <a:r>
              <a:rPr lang="en-GB" sz="2000" dirty="0" smtClean="0">
                <a:latin typeface="Calibri" panose="020F0502020204030204" pitchFamily="34" charset="0"/>
              </a:rPr>
              <a:t>Are </a:t>
            </a:r>
            <a:r>
              <a:rPr lang="en-GB" sz="2000" dirty="0">
                <a:latin typeface="Calibri" panose="020F0502020204030204" pitchFamily="34" charset="0"/>
              </a:rPr>
              <a:t>there opportunities and spaces for all to engage in play and recreation? You might want to think about some specific groups like teenagers, children with disabilities and older people.</a:t>
            </a:r>
          </a:p>
          <a:p>
            <a:pPr lvl="0"/>
            <a:r>
              <a:rPr lang="en-GB" sz="2000" dirty="0">
                <a:latin typeface="Calibri" panose="020F0502020204030204" pitchFamily="34" charset="0"/>
              </a:rPr>
              <a:t>Are there appropriate spaces and facilities to support play and recreational activities? Are these used to their full potential?</a:t>
            </a:r>
          </a:p>
          <a:p>
            <a:pPr lvl="0"/>
            <a:r>
              <a:rPr lang="en-GB" sz="2000" dirty="0">
                <a:latin typeface="Calibri" panose="020F0502020204030204" pitchFamily="34" charset="0"/>
              </a:rPr>
              <a:t>Are the available spaces and facilities of good quality and well maintained? </a:t>
            </a:r>
          </a:p>
          <a:p>
            <a:pPr lvl="0"/>
            <a:r>
              <a:rPr lang="en-GB" sz="2000" dirty="0">
                <a:latin typeface="Calibri" panose="020F0502020204030204" pitchFamily="34" charset="0"/>
              </a:rPr>
              <a:t>Are the available spaces and facilities accessible for all? And are they affordable to use?</a:t>
            </a:r>
          </a:p>
          <a:p>
            <a:pPr lvl="0"/>
            <a:r>
              <a:rPr lang="en-GB" sz="2000" dirty="0">
                <a:latin typeface="Calibri" panose="020F0502020204030204" pitchFamily="34" charset="0"/>
              </a:rPr>
              <a:t>Are children able to challenge themselves during play and build confidence through exposure to and experience of judging and managing risk? Is the presence of children playing outdoors welcomed by the community?</a:t>
            </a:r>
          </a:p>
          <a:p>
            <a:pPr lvl="0">
              <a:spcAft>
                <a:spcPts val="600"/>
              </a:spcAft>
            </a:pPr>
            <a:r>
              <a:rPr lang="en-GB" sz="2000" dirty="0">
                <a:latin typeface="Calibri" panose="020F0502020204030204" pitchFamily="34" charset="0"/>
              </a:rPr>
              <a:t>Do the available spaces and facilities feel safe to get to, be in and use? Is this affected by the time of day or year</a:t>
            </a:r>
            <a:r>
              <a:rPr lang="en-GB" sz="2000" dirty="0" smtClean="0">
                <a:latin typeface="Calibri" panose="020F0502020204030204" pitchFamily="34" charset="0"/>
              </a:rPr>
              <a:t>?</a:t>
            </a:r>
          </a:p>
          <a:p>
            <a:pPr marL="0" lvl="0" indent="0">
              <a:buNone/>
            </a:pPr>
            <a:r>
              <a:rPr lang="en-GB" sz="2000" b="1" i="1" dirty="0">
                <a:latin typeface="Calibri" panose="020F0502020204030204" pitchFamily="34" charset="0"/>
              </a:rPr>
              <a:t>Next, rate your place on a scale from 1 to 7</a:t>
            </a:r>
          </a:p>
          <a:p>
            <a:endParaRPr lang="en-GB" sz="2000" dirty="0" smtClean="0"/>
          </a:p>
        </p:txBody>
      </p:sp>
    </p:spTree>
    <p:extLst>
      <p:ext uri="{BB962C8B-B14F-4D97-AF65-F5344CB8AC3E}">
        <p14:creationId xmlns:p14="http://schemas.microsoft.com/office/powerpoint/2010/main" val="3686040053"/>
      </p:ext>
    </p:extLst>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292444740"/>
              </p:ext>
            </p:extLst>
          </p:nvPr>
        </p:nvGraphicFramePr>
        <p:xfrm>
          <a:off x="438150" y="548680"/>
          <a:ext cx="8705850" cy="6252632"/>
        </p:xfrm>
        <a:graphic>
          <a:graphicData uri="http://schemas.openxmlformats.org/drawingml/2006/table">
            <a:tbl>
              <a:tblPr firstRow="1" bandRow="1">
                <a:tableStyleId>{EB344D84-9AFB-497E-A393-DC336BA19D2E}</a:tableStyleId>
              </a:tblPr>
              <a:tblGrid>
                <a:gridCol w="8705850"/>
              </a:tblGrid>
              <a:tr h="466395">
                <a:tc>
                  <a:txBody>
                    <a:bodyPr/>
                    <a:lstStyle/>
                    <a:p>
                      <a:r>
                        <a:rPr lang="en-GB" i="1" dirty="0" smtClean="0">
                          <a:solidFill>
                            <a:schemeClr val="tx1"/>
                          </a:solidFill>
                        </a:rPr>
                        <a:t>Place Standard Tool – (Draft) Questions</a:t>
                      </a:r>
                      <a:endParaRPr lang="en-GB" i="1" dirty="0">
                        <a:solidFill>
                          <a:schemeClr val="tx1"/>
                        </a:solidFill>
                      </a:endParaRPr>
                    </a:p>
                  </a:txBody>
                  <a:tcPr/>
                </a:tc>
              </a:tr>
              <a:tr h="391169">
                <a:tc>
                  <a:txBody>
                    <a:bodyPr/>
                    <a:lstStyle/>
                    <a:p>
                      <a:pPr>
                        <a:lnSpc>
                          <a:spcPct val="115000"/>
                        </a:lnSpc>
                        <a:spcAft>
                          <a:spcPts val="0"/>
                        </a:spcAft>
                      </a:pPr>
                      <a:r>
                        <a:rPr lang="en-GB" sz="2000" dirty="0">
                          <a:effectLst/>
                          <a:latin typeface="Calibri" panose="020F0502020204030204" pitchFamily="34" charset="0"/>
                          <a:ea typeface="Calibri" panose="020F0502020204030204" pitchFamily="34" charset="0"/>
                          <a:cs typeface="Segoe UI" panose="020B0502040204020203" pitchFamily="34" charset="0"/>
                        </a:rPr>
                        <a:t>can I easily walk and cycle around using good quality routes?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1169">
                <a:tc>
                  <a:txBody>
                    <a:bodyPr/>
                    <a:lstStyle/>
                    <a:p>
                      <a:pPr>
                        <a:lnSpc>
                          <a:spcPct val="115000"/>
                        </a:lnSpc>
                        <a:spcAft>
                          <a:spcPts val="0"/>
                        </a:spcAft>
                      </a:pPr>
                      <a:r>
                        <a:rPr lang="en-GB" sz="2000">
                          <a:effectLst/>
                          <a:latin typeface="Calibri" panose="020F0502020204030204" pitchFamily="34" charset="0"/>
                          <a:ea typeface="Calibri" panose="020F0502020204030204" pitchFamily="34" charset="0"/>
                          <a:cs typeface="Segoe UI" panose="020B0502040204020203" pitchFamily="34" charset="0"/>
                        </a:rPr>
                        <a:t>does public transport meet my needs?</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1169">
                <a:tc>
                  <a:txBody>
                    <a:bodyPr/>
                    <a:lstStyle/>
                    <a:p>
                      <a:pPr>
                        <a:lnSpc>
                          <a:spcPct val="115000"/>
                        </a:lnSpc>
                        <a:spcAft>
                          <a:spcPts val="0"/>
                        </a:spcAft>
                      </a:pPr>
                      <a:r>
                        <a:rPr lang="en-GB" sz="2000" dirty="0">
                          <a:effectLst/>
                          <a:latin typeface="Calibri" panose="020F0502020204030204" pitchFamily="34" charset="0"/>
                          <a:ea typeface="Calibri" panose="020F0502020204030204" pitchFamily="34" charset="0"/>
                          <a:cs typeface="Segoe UI" panose="020B0502040204020203" pitchFamily="34" charset="0"/>
                        </a:rPr>
                        <a:t>do facilities and amenities meet my needs?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1169">
                <a:tc>
                  <a:txBody>
                    <a:bodyPr/>
                    <a:lstStyle/>
                    <a:p>
                      <a:pPr>
                        <a:lnSpc>
                          <a:spcPct val="115000"/>
                        </a:lnSpc>
                        <a:spcAft>
                          <a:spcPts val="0"/>
                        </a:spcAft>
                      </a:pPr>
                      <a:r>
                        <a:rPr lang="en-GB" sz="2000" dirty="0">
                          <a:effectLst/>
                          <a:latin typeface="Calibri" panose="020F0502020204030204" pitchFamily="34" charset="0"/>
                          <a:ea typeface="Calibri" panose="020F0502020204030204" pitchFamily="34" charset="0"/>
                          <a:cs typeface="Segoe UI" panose="020B0502040204020203" pitchFamily="34" charset="0"/>
                        </a:rPr>
                        <a:t>can I regularly experience good quality natural space?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1169">
                <a:tc>
                  <a:txBody>
                    <a:bodyPr/>
                    <a:lstStyle/>
                    <a:p>
                      <a:pPr>
                        <a:lnSpc>
                          <a:spcPct val="115000"/>
                        </a:lnSpc>
                        <a:spcAft>
                          <a:spcPts val="0"/>
                        </a:spcAft>
                      </a:pPr>
                      <a:r>
                        <a:rPr lang="en-GB" sz="2000" dirty="0">
                          <a:effectLst/>
                          <a:latin typeface="Calibri" panose="020F0502020204030204" pitchFamily="34" charset="0"/>
                          <a:ea typeface="Calibri" panose="020F0502020204030204" pitchFamily="34" charset="0"/>
                          <a:cs typeface="Segoe UI" panose="020B0502040204020203" pitchFamily="34" charset="0"/>
                        </a:rPr>
                        <a:t>do I have access to a range of spaces and opportunities for play and recreation?</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41090">
                <a:tc>
                  <a:txBody>
                    <a:bodyPr/>
                    <a:lstStyle/>
                    <a:p>
                      <a:pPr>
                        <a:lnSpc>
                          <a:spcPct val="115000"/>
                        </a:lnSpc>
                        <a:spcAft>
                          <a:spcPts val="0"/>
                        </a:spcAft>
                      </a:pPr>
                      <a:r>
                        <a:rPr lang="en-GB" sz="2000" dirty="0">
                          <a:effectLst/>
                          <a:latin typeface="Calibri" panose="020F0502020204030204" pitchFamily="34" charset="0"/>
                          <a:ea typeface="Calibri" panose="020F0502020204030204" pitchFamily="34" charset="0"/>
                          <a:cs typeface="Segoe UI" panose="020B0502040204020203" pitchFamily="34" charset="0"/>
                        </a:rPr>
                        <a:t>does housing meet my needs and contribute to a positive environment for the whole community?</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1169">
                <a:tc>
                  <a:txBody>
                    <a:bodyPr/>
                    <a:lstStyle/>
                    <a:p>
                      <a:pPr>
                        <a:lnSpc>
                          <a:spcPct val="115000"/>
                        </a:lnSpc>
                        <a:spcAft>
                          <a:spcPts val="0"/>
                        </a:spcAft>
                      </a:pPr>
                      <a:r>
                        <a:rPr lang="en-GB" sz="2000">
                          <a:effectLst/>
                          <a:latin typeface="Calibri" panose="020F0502020204030204" pitchFamily="34" charset="0"/>
                          <a:ea typeface="Calibri" panose="020F0502020204030204" pitchFamily="34" charset="0"/>
                          <a:cs typeface="Segoe UI" panose="020B0502040204020203" pitchFamily="34" charset="0"/>
                        </a:rPr>
                        <a:t>can I get on with my daily activities without impact from traffic and parked cars?</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1169">
                <a:tc>
                  <a:txBody>
                    <a:bodyPr/>
                    <a:lstStyle/>
                    <a:p>
                      <a:pPr>
                        <a:lnSpc>
                          <a:spcPct val="115000"/>
                        </a:lnSpc>
                        <a:spcAft>
                          <a:spcPts val="0"/>
                        </a:spcAft>
                      </a:pPr>
                      <a:r>
                        <a:rPr lang="en-GB" sz="2000">
                          <a:effectLst/>
                          <a:latin typeface="Calibri" panose="020F0502020204030204" pitchFamily="34" charset="0"/>
                          <a:ea typeface="Calibri" panose="020F0502020204030204" pitchFamily="34" charset="0"/>
                          <a:cs typeface="Segoe UI" panose="020B0502040204020203" pitchFamily="34" charset="0"/>
                        </a:rPr>
                        <a:t>do buildings, streets and public spaces make getting around easy and enjoyable?</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1169">
                <a:tc>
                  <a:txBody>
                    <a:bodyPr/>
                    <a:lstStyle/>
                    <a:p>
                      <a:pPr>
                        <a:lnSpc>
                          <a:spcPct val="115000"/>
                        </a:lnSpc>
                        <a:spcAft>
                          <a:spcPts val="0"/>
                        </a:spcAft>
                      </a:pPr>
                      <a:r>
                        <a:rPr lang="en-GB" sz="2000">
                          <a:effectLst/>
                          <a:latin typeface="Calibri" panose="020F0502020204030204" pitchFamily="34" charset="0"/>
                          <a:ea typeface="Calibri" panose="020F0502020204030204" pitchFamily="34" charset="0"/>
                          <a:cs typeface="Segoe UI" panose="020B0502040204020203" pitchFamily="34" charset="0"/>
                        </a:rPr>
                        <a:t>is there a positive identity and do I feel I belong?</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1169">
                <a:tc>
                  <a:txBody>
                    <a:bodyPr/>
                    <a:lstStyle/>
                    <a:p>
                      <a:pPr>
                        <a:lnSpc>
                          <a:spcPct val="115000"/>
                        </a:lnSpc>
                        <a:spcAft>
                          <a:spcPts val="0"/>
                        </a:spcAft>
                      </a:pPr>
                      <a:r>
                        <a:rPr lang="en-GB" sz="2000">
                          <a:effectLst/>
                          <a:latin typeface="Calibri" panose="020F0502020204030204" pitchFamily="34" charset="0"/>
                          <a:ea typeface="Calibri" panose="020F0502020204030204" pitchFamily="34" charset="0"/>
                          <a:cs typeface="Segoe UI" panose="020B0502040204020203" pitchFamily="34" charset="0"/>
                        </a:rPr>
                        <a:t>do I have access to a range of spaces and opportunities to meet people?</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1169">
                <a:tc>
                  <a:txBody>
                    <a:bodyPr/>
                    <a:lstStyle/>
                    <a:p>
                      <a:pPr>
                        <a:lnSpc>
                          <a:spcPct val="115000"/>
                        </a:lnSpc>
                        <a:spcAft>
                          <a:spcPts val="0"/>
                        </a:spcAft>
                      </a:pPr>
                      <a:r>
                        <a:rPr lang="en-GB" sz="2000" dirty="0">
                          <a:effectLst/>
                          <a:latin typeface="Calibri" panose="020F0502020204030204" pitchFamily="34" charset="0"/>
                          <a:ea typeface="Calibri" panose="020F0502020204030204" pitchFamily="34" charset="0"/>
                          <a:cs typeface="Segoe UI" panose="020B0502040204020203" pitchFamily="34" charset="0"/>
                        </a:rPr>
                        <a:t>do I feel able to participate in decisions and help change things for the better?</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1169">
                <a:tc>
                  <a:txBody>
                    <a:bodyPr/>
                    <a:lstStyle/>
                    <a:p>
                      <a:pPr>
                        <a:lnSpc>
                          <a:spcPct val="115000"/>
                        </a:lnSpc>
                        <a:spcAft>
                          <a:spcPts val="0"/>
                        </a:spcAft>
                      </a:pPr>
                      <a:r>
                        <a:rPr lang="en-GB" sz="2000" dirty="0">
                          <a:effectLst/>
                          <a:latin typeface="Calibri" panose="020F0502020204030204" pitchFamily="34" charset="0"/>
                          <a:ea typeface="Calibri" panose="020F0502020204030204" pitchFamily="34" charset="0"/>
                          <a:cs typeface="Segoe UI" panose="020B0502040204020203" pitchFamily="34" charset="0"/>
                        </a:rPr>
                        <a:t>are buildings and spaces well cared for?</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1169">
                <a:tc>
                  <a:txBody>
                    <a:bodyPr/>
                    <a:lstStyle/>
                    <a:p>
                      <a:pPr>
                        <a:lnSpc>
                          <a:spcPct val="115000"/>
                        </a:lnSpc>
                        <a:spcAft>
                          <a:spcPts val="0"/>
                        </a:spcAft>
                      </a:pPr>
                      <a:r>
                        <a:rPr lang="en-GB" sz="2000" dirty="0">
                          <a:effectLst/>
                          <a:latin typeface="Calibri" panose="020F0502020204030204" pitchFamily="34" charset="0"/>
                          <a:ea typeface="Calibri" panose="020F0502020204030204" pitchFamily="34" charset="0"/>
                          <a:cs typeface="Segoe UI" panose="020B0502040204020203" pitchFamily="34" charset="0"/>
                        </a:rPr>
                        <a:t>do I feel safe?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1169">
                <a:tc>
                  <a:txBody>
                    <a:bodyPr/>
                    <a:lstStyle/>
                    <a:p>
                      <a:pPr>
                        <a:lnSpc>
                          <a:spcPct val="115000"/>
                        </a:lnSpc>
                        <a:spcAft>
                          <a:spcPts val="0"/>
                        </a:spcAft>
                      </a:pPr>
                      <a:r>
                        <a:rPr lang="en-GB" sz="2000" dirty="0">
                          <a:effectLst/>
                          <a:latin typeface="Calibri" panose="020F0502020204030204" pitchFamily="34" charset="0"/>
                          <a:ea typeface="Calibri" panose="020F0502020204030204" pitchFamily="34" charset="0"/>
                          <a:cs typeface="Segoe UI" panose="020B0502040204020203" pitchFamily="34" charset="0"/>
                        </a:rPr>
                        <a:t>is there an active local economy and opportunity to access good quality work?</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049" y="1124744"/>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049" y="1484784"/>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445" y="186184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3445" y="2268612"/>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3444" y="2649859"/>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3445" y="3157265"/>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6144" y="3767534"/>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3443" y="4111749"/>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3443" y="4500982"/>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3443" y="4890215"/>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3443" y="5299718"/>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6144" y="5690517"/>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56144" y="6072111"/>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6144" y="6461344"/>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389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89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389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389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389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3892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3892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3892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3892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3893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3893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85" name="Picture 3893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87" name="Picture 3893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89" name="Picture 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91" name="Picture 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2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93" name="Picture 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94" name="Picture 2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95" name="Picture 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96" name="Picture 2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97" name="Picture 1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98" name="Picture 1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99" name="Picture 1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100" name="Picture 2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101" name="Picture 1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102" name="Picture 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103" name="Picture 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104" name="Picture 4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105" name="Picture 3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106" name="Picture 3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107" name="Picture 3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108" name="Picture 3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109" name="Picture 3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110" name="Picture 3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111" name="Picture 3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112" name="Picture 3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113" name="Picture 3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114" name="Picture 3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115" name="Picture 2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219075" cy="219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1596437"/>
      </p:ext>
    </p:extLst>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0" y="404664"/>
            <a:ext cx="7596336" cy="6624736"/>
          </a:xfrm>
          <a:prstGeom prst="rect">
            <a:avLst/>
          </a:prstGeom>
        </p:spPr>
      </p:pic>
    </p:spTree>
    <p:extLst>
      <p:ext uri="{BB962C8B-B14F-4D97-AF65-F5344CB8AC3E}">
        <p14:creationId xmlns:p14="http://schemas.microsoft.com/office/powerpoint/2010/main" val="4028202470"/>
      </p:ext>
    </p:extLst>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Who is it for?</a:t>
            </a:r>
            <a:endParaRPr lang="en-GB" dirty="0"/>
          </a:p>
        </p:txBody>
      </p:sp>
    </p:spTree>
    <p:extLst>
      <p:ext uri="{BB962C8B-B14F-4D97-AF65-F5344CB8AC3E}">
        <p14:creationId xmlns:p14="http://schemas.microsoft.com/office/powerpoint/2010/main" val="2714275216"/>
      </p:ext>
    </p:extLst>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Which places is it for?</a:t>
            </a:r>
            <a:endParaRPr lang="en-GB" dirty="0"/>
          </a:p>
        </p:txBody>
      </p:sp>
    </p:spTree>
    <p:extLst>
      <p:ext uri="{BB962C8B-B14F-4D97-AF65-F5344CB8AC3E}">
        <p14:creationId xmlns:p14="http://schemas.microsoft.com/office/powerpoint/2010/main" val="1245273612"/>
      </p:ext>
    </p:extLst>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When is it used?</a:t>
            </a:r>
            <a:endParaRPr lang="en-GB" dirty="0"/>
          </a:p>
        </p:txBody>
      </p:sp>
    </p:spTree>
    <p:extLst>
      <p:ext uri="{BB962C8B-B14F-4D97-AF65-F5344CB8AC3E}">
        <p14:creationId xmlns:p14="http://schemas.microsoft.com/office/powerpoint/2010/main" val="305996826"/>
      </p:ext>
    </p:extLst>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t>What’s happening next?</a:t>
            </a:r>
            <a:endParaRPr lang="en-GB" sz="3600" dirty="0"/>
          </a:p>
        </p:txBody>
      </p:sp>
      <p:sp>
        <p:nvSpPr>
          <p:cNvPr id="3" name="Content Placeholder 2"/>
          <p:cNvSpPr>
            <a:spLocks noGrp="1"/>
          </p:cNvSpPr>
          <p:nvPr>
            <p:ph idx="4294967295"/>
          </p:nvPr>
        </p:nvSpPr>
        <p:spPr>
          <a:xfrm>
            <a:off x="609328" y="1763688"/>
            <a:ext cx="7848872" cy="4176464"/>
          </a:xfrm>
        </p:spPr>
        <p:txBody>
          <a:bodyPr/>
          <a:lstStyle/>
          <a:p>
            <a:endParaRPr lang="en-GB" sz="2000" dirty="0" smtClean="0"/>
          </a:p>
          <a:p>
            <a:pPr>
              <a:lnSpc>
                <a:spcPct val="150000"/>
              </a:lnSpc>
              <a:spcBef>
                <a:spcPts val="600"/>
              </a:spcBef>
              <a:spcAft>
                <a:spcPts val="600"/>
              </a:spcAft>
            </a:pPr>
            <a:endParaRPr lang="en-GB" sz="2300" dirty="0" smtClean="0"/>
          </a:p>
          <a:p>
            <a:pPr>
              <a:lnSpc>
                <a:spcPct val="150000"/>
              </a:lnSpc>
              <a:spcBef>
                <a:spcPts val="600"/>
              </a:spcBef>
              <a:spcAft>
                <a:spcPts val="600"/>
              </a:spcAft>
            </a:pPr>
            <a:endParaRPr lang="en-GB" sz="2300" dirty="0" smtClean="0"/>
          </a:p>
          <a:p>
            <a:pPr>
              <a:lnSpc>
                <a:spcPct val="150000"/>
              </a:lnSpc>
              <a:spcBef>
                <a:spcPts val="600"/>
              </a:spcBef>
              <a:spcAft>
                <a:spcPts val="600"/>
              </a:spcAft>
            </a:pPr>
            <a:endParaRPr lang="en-GB" sz="2300" dirty="0"/>
          </a:p>
          <a:p>
            <a:pPr>
              <a:lnSpc>
                <a:spcPct val="150000"/>
              </a:lnSpc>
              <a:spcBef>
                <a:spcPts val="600"/>
              </a:spcBef>
              <a:spcAft>
                <a:spcPts val="600"/>
              </a:spcAft>
            </a:pPr>
            <a:endParaRPr lang="en-GB" sz="2300" dirty="0" smtClean="0"/>
          </a:p>
          <a:p>
            <a:pPr>
              <a:lnSpc>
                <a:spcPct val="150000"/>
              </a:lnSpc>
              <a:spcBef>
                <a:spcPts val="600"/>
              </a:spcBef>
              <a:spcAft>
                <a:spcPts val="600"/>
              </a:spcAft>
            </a:pPr>
            <a:r>
              <a:rPr lang="en-GB" sz="2300" dirty="0" smtClean="0"/>
              <a:t>Implementation</a:t>
            </a:r>
          </a:p>
          <a:p>
            <a:pPr>
              <a:lnSpc>
                <a:spcPct val="150000"/>
              </a:lnSpc>
              <a:spcBef>
                <a:spcPts val="600"/>
              </a:spcBef>
              <a:spcAft>
                <a:spcPts val="600"/>
              </a:spcAft>
            </a:pPr>
            <a:r>
              <a:rPr lang="en-GB" sz="2300" dirty="0" smtClean="0"/>
              <a:t>Evaluation</a:t>
            </a:r>
          </a:p>
          <a:p>
            <a:pPr>
              <a:lnSpc>
                <a:spcPct val="150000"/>
              </a:lnSpc>
            </a:pPr>
            <a:endParaRPr lang="en-GB" sz="2300" dirty="0" smtClean="0"/>
          </a:p>
          <a:p>
            <a:endParaRPr lang="en-GB" dirty="0"/>
          </a:p>
        </p:txBody>
      </p:sp>
      <p:sp>
        <p:nvSpPr>
          <p:cNvPr id="5" name="Curved Right Arrow 4"/>
          <p:cNvSpPr/>
          <p:nvPr/>
        </p:nvSpPr>
        <p:spPr>
          <a:xfrm>
            <a:off x="3063180" y="5041575"/>
            <a:ext cx="731520" cy="121615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Curved Right Arrow 8"/>
          <p:cNvSpPr/>
          <p:nvPr/>
        </p:nvSpPr>
        <p:spPr>
          <a:xfrm rot="10800000">
            <a:off x="3995936" y="5157192"/>
            <a:ext cx="731520" cy="121615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 name="Explosion 1 3"/>
          <p:cNvSpPr/>
          <p:nvPr/>
        </p:nvSpPr>
        <p:spPr>
          <a:xfrm>
            <a:off x="2411760" y="1500063"/>
            <a:ext cx="4032448" cy="3006588"/>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smtClean="0"/>
              <a:t>Launch! </a:t>
            </a:r>
          </a:p>
          <a:p>
            <a:pPr algn="ctr"/>
            <a:r>
              <a:rPr lang="en-GB" dirty="0" smtClean="0"/>
              <a:t>10</a:t>
            </a:r>
            <a:r>
              <a:rPr lang="en-GB" baseline="30000" dirty="0" smtClean="0"/>
              <a:t>th</a:t>
            </a:r>
            <a:r>
              <a:rPr lang="en-GB" dirty="0" smtClean="0"/>
              <a:t> December 2015</a:t>
            </a:r>
            <a:endParaRPr lang="en-GB" dirty="0"/>
          </a:p>
        </p:txBody>
      </p:sp>
    </p:spTree>
    <p:extLst>
      <p:ext uri="{BB962C8B-B14F-4D97-AF65-F5344CB8AC3E}">
        <p14:creationId xmlns:p14="http://schemas.microsoft.com/office/powerpoint/2010/main" val="2431082979"/>
      </p:ext>
    </p:extLst>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620688"/>
            <a:ext cx="7772400" cy="1143000"/>
          </a:xfrm>
        </p:spPr>
        <p:txBody>
          <a:bodyPr/>
          <a:lstStyle/>
          <a:p>
            <a:r>
              <a:rPr lang="en-GB" dirty="0" smtClean="0"/>
              <a:t>The implementation challenge</a:t>
            </a:r>
            <a:endParaRPr lang="en-GB" dirty="0"/>
          </a:p>
        </p:txBody>
      </p:sp>
      <p:sp>
        <p:nvSpPr>
          <p:cNvPr id="3" name="Content Placeholder 2"/>
          <p:cNvSpPr>
            <a:spLocks noGrp="1"/>
          </p:cNvSpPr>
          <p:nvPr>
            <p:ph idx="4294967295"/>
          </p:nvPr>
        </p:nvSpPr>
        <p:spPr>
          <a:xfrm>
            <a:off x="536204" y="1762076"/>
            <a:ext cx="8211144" cy="4176464"/>
          </a:xfrm>
        </p:spPr>
        <p:txBody>
          <a:bodyPr/>
          <a:lstStyle/>
          <a:p>
            <a:endParaRPr lang="en-GB" sz="2000" dirty="0" smtClean="0"/>
          </a:p>
          <a:p>
            <a:pPr>
              <a:lnSpc>
                <a:spcPct val="150000"/>
              </a:lnSpc>
              <a:spcBef>
                <a:spcPts val="600"/>
              </a:spcBef>
              <a:spcAft>
                <a:spcPts val="600"/>
              </a:spcAft>
            </a:pPr>
            <a:r>
              <a:rPr lang="en-GB" sz="2300" dirty="0" smtClean="0"/>
              <a:t>A wide range of scenarios &amp; a wide range of users</a:t>
            </a:r>
          </a:p>
          <a:p>
            <a:pPr>
              <a:lnSpc>
                <a:spcPct val="150000"/>
              </a:lnSpc>
              <a:spcBef>
                <a:spcPts val="600"/>
              </a:spcBef>
              <a:spcAft>
                <a:spcPts val="600"/>
              </a:spcAft>
            </a:pPr>
            <a:r>
              <a:rPr lang="en-GB" sz="2300" dirty="0" smtClean="0"/>
              <a:t>Requires buy-in across user groups</a:t>
            </a:r>
          </a:p>
          <a:p>
            <a:pPr>
              <a:spcBef>
                <a:spcPts val="600"/>
              </a:spcBef>
              <a:spcAft>
                <a:spcPts val="600"/>
              </a:spcAft>
            </a:pPr>
            <a:r>
              <a:rPr lang="en-GB" sz="2300" dirty="0" smtClean="0"/>
              <a:t>Requires integration with existing tools, processes and resources… </a:t>
            </a:r>
          </a:p>
          <a:p>
            <a:pPr>
              <a:spcBef>
                <a:spcPts val="600"/>
              </a:spcBef>
              <a:spcAft>
                <a:spcPts val="600"/>
              </a:spcAft>
            </a:pPr>
            <a:r>
              <a:rPr lang="en-GB" sz="2300" dirty="0" smtClean="0"/>
              <a:t>Case studies and shared learning are key</a:t>
            </a:r>
          </a:p>
          <a:p>
            <a:endParaRPr lang="en-GB" dirty="0"/>
          </a:p>
        </p:txBody>
      </p:sp>
    </p:spTree>
    <p:extLst>
      <p:ext uri="{BB962C8B-B14F-4D97-AF65-F5344CB8AC3E}">
        <p14:creationId xmlns:p14="http://schemas.microsoft.com/office/powerpoint/2010/main" val="3022177337"/>
      </p:ext>
    </p:extLst>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inequalities challenge</a:t>
            </a:r>
            <a:endParaRPr lang="en-GB" dirty="0"/>
          </a:p>
        </p:txBody>
      </p:sp>
      <p:sp>
        <p:nvSpPr>
          <p:cNvPr id="3" name="Content Placeholder 2"/>
          <p:cNvSpPr>
            <a:spLocks noGrp="1"/>
          </p:cNvSpPr>
          <p:nvPr>
            <p:ph idx="4294967295"/>
          </p:nvPr>
        </p:nvSpPr>
        <p:spPr>
          <a:xfrm>
            <a:off x="582812" y="1628800"/>
            <a:ext cx="7848872" cy="4608512"/>
          </a:xfrm>
        </p:spPr>
        <p:txBody>
          <a:bodyPr/>
          <a:lstStyle/>
          <a:p>
            <a:endParaRPr lang="en-GB" sz="2000" dirty="0" smtClean="0"/>
          </a:p>
          <a:p>
            <a:pPr>
              <a:spcBef>
                <a:spcPts val="600"/>
              </a:spcBef>
              <a:spcAft>
                <a:spcPts val="600"/>
              </a:spcAft>
            </a:pPr>
            <a:r>
              <a:rPr lang="en-GB" sz="2300" dirty="0" smtClean="0"/>
              <a:t>The potential for using the Place Standard to tackle inequalities is there, but…</a:t>
            </a:r>
          </a:p>
          <a:p>
            <a:pPr>
              <a:spcBef>
                <a:spcPts val="600"/>
              </a:spcBef>
              <a:spcAft>
                <a:spcPts val="600"/>
              </a:spcAft>
            </a:pPr>
            <a:r>
              <a:rPr lang="en-GB" sz="2300" dirty="0" smtClean="0"/>
              <a:t>It needs to be used to benefit those living in areas of deprivation</a:t>
            </a:r>
          </a:p>
          <a:p>
            <a:pPr>
              <a:spcBef>
                <a:spcPts val="600"/>
              </a:spcBef>
              <a:spcAft>
                <a:spcPts val="600"/>
              </a:spcAft>
            </a:pPr>
            <a:r>
              <a:rPr lang="en-GB" sz="2300" dirty="0" smtClean="0"/>
              <a:t>Overall the impact of the Place Standard needs to be distributed in a way that reduces inequalities</a:t>
            </a:r>
            <a:endParaRPr lang="en-GB" dirty="0"/>
          </a:p>
        </p:txBody>
      </p:sp>
    </p:spTree>
    <p:extLst>
      <p:ext uri="{BB962C8B-B14F-4D97-AF65-F5344CB8AC3E}">
        <p14:creationId xmlns:p14="http://schemas.microsoft.com/office/powerpoint/2010/main" val="2820225319"/>
      </p:ext>
    </p:extLst>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91468"/>
            <a:ext cx="8062664" cy="1143000"/>
          </a:xfrm>
        </p:spPr>
        <p:txBody>
          <a:bodyPr/>
          <a:lstStyle/>
          <a:p>
            <a:r>
              <a:rPr lang="en-US" dirty="0" smtClean="0"/>
              <a:t>Conclusions</a:t>
            </a:r>
            <a:endParaRPr lang="en-GB" dirty="0"/>
          </a:p>
        </p:txBody>
      </p:sp>
      <p:sp>
        <p:nvSpPr>
          <p:cNvPr id="3" name="Content Placeholder 2"/>
          <p:cNvSpPr>
            <a:spLocks noGrp="1"/>
          </p:cNvSpPr>
          <p:nvPr>
            <p:ph idx="1"/>
          </p:nvPr>
        </p:nvSpPr>
        <p:spPr>
          <a:xfrm>
            <a:off x="585658" y="1916832"/>
            <a:ext cx="8134672" cy="4824536"/>
          </a:xfrm>
        </p:spPr>
        <p:txBody>
          <a:bodyPr/>
          <a:lstStyle/>
          <a:p>
            <a:pPr lvl="0">
              <a:spcBef>
                <a:spcPts val="0"/>
              </a:spcBef>
              <a:spcAft>
                <a:spcPts val="1200"/>
              </a:spcAft>
              <a:buFont typeface="Wingdings" panose="05000000000000000000" pitchFamily="2" charset="2"/>
              <a:buChar char="q"/>
            </a:pPr>
            <a:r>
              <a:rPr lang="en-GB" sz="2000" dirty="0"/>
              <a:t>The </a:t>
            </a:r>
            <a:r>
              <a:rPr lang="en-GB" sz="2000" dirty="0" smtClean="0"/>
              <a:t>creation </a:t>
            </a:r>
            <a:r>
              <a:rPr lang="en-GB" sz="2000" dirty="0"/>
              <a:t>of high quality places has the potential to improve health and wellbeing and tackle </a:t>
            </a:r>
            <a:r>
              <a:rPr lang="en-GB" sz="2000" dirty="0" smtClean="0"/>
              <a:t>inequalities</a:t>
            </a:r>
          </a:p>
          <a:p>
            <a:pPr marL="0" lvl="0" indent="0">
              <a:spcBef>
                <a:spcPts val="0"/>
              </a:spcBef>
              <a:spcAft>
                <a:spcPts val="1200"/>
              </a:spcAft>
              <a:buNone/>
            </a:pPr>
            <a:endParaRPr lang="en-GB" sz="2000" dirty="0" smtClean="0"/>
          </a:p>
          <a:p>
            <a:pPr lvl="0">
              <a:spcBef>
                <a:spcPts val="0"/>
              </a:spcBef>
              <a:spcAft>
                <a:spcPts val="1200"/>
              </a:spcAft>
              <a:buFont typeface="Wingdings" panose="05000000000000000000" pitchFamily="2" charset="2"/>
              <a:buChar char="q"/>
            </a:pPr>
            <a:r>
              <a:rPr lang="en-GB" sz="2000" dirty="0" smtClean="0"/>
              <a:t>Play is a vital part of a holistic view of place, which is interwoven with all other themes and has an important influence on health inequalities</a:t>
            </a:r>
          </a:p>
          <a:p>
            <a:pPr marL="0" lvl="0" indent="0">
              <a:spcBef>
                <a:spcPts val="0"/>
              </a:spcBef>
              <a:spcAft>
                <a:spcPts val="1200"/>
              </a:spcAft>
              <a:buNone/>
            </a:pPr>
            <a:endParaRPr lang="en-GB" sz="2000" dirty="0" smtClean="0"/>
          </a:p>
          <a:p>
            <a:pPr lvl="0">
              <a:spcBef>
                <a:spcPts val="0"/>
              </a:spcBef>
              <a:spcAft>
                <a:spcPts val="1200"/>
              </a:spcAft>
              <a:buFont typeface="Wingdings" panose="05000000000000000000" pitchFamily="2" charset="2"/>
              <a:buChar char="q"/>
            </a:pPr>
            <a:r>
              <a:rPr lang="en-GB" sz="2000" dirty="0"/>
              <a:t>The </a:t>
            </a:r>
            <a:r>
              <a:rPr lang="en-GB" sz="2000" dirty="0" smtClean="0"/>
              <a:t>Place </a:t>
            </a:r>
            <a:r>
              <a:rPr lang="en-GB" sz="2000" dirty="0"/>
              <a:t>Standard </a:t>
            </a:r>
            <a:r>
              <a:rPr lang="en-GB" sz="2000" dirty="0" smtClean="0"/>
              <a:t>Tool provides a potentially valuable mechanism </a:t>
            </a:r>
            <a:r>
              <a:rPr lang="en-GB" sz="2000" dirty="0"/>
              <a:t>for </a:t>
            </a:r>
            <a:r>
              <a:rPr lang="en-GB" sz="2000" dirty="0" smtClean="0"/>
              <a:t>achieving shared goals across a range of agendas</a:t>
            </a:r>
          </a:p>
          <a:p>
            <a:pPr marL="0" lvl="0" indent="0">
              <a:spcBef>
                <a:spcPts val="0"/>
              </a:spcBef>
              <a:spcAft>
                <a:spcPts val="1200"/>
              </a:spcAft>
              <a:buNone/>
            </a:pPr>
            <a:endParaRPr lang="en-GB" sz="2000" dirty="0" smtClean="0"/>
          </a:p>
          <a:p>
            <a:pPr lvl="0">
              <a:spcBef>
                <a:spcPts val="0"/>
              </a:spcBef>
              <a:spcAft>
                <a:spcPts val="1200"/>
              </a:spcAft>
              <a:buFont typeface="Wingdings" panose="05000000000000000000" pitchFamily="2" charset="2"/>
              <a:buChar char="q"/>
            </a:pPr>
            <a:r>
              <a:rPr lang="en-GB" sz="2000" dirty="0" smtClean="0"/>
              <a:t>Implementation in a way that reduces inequalities is key to success</a:t>
            </a:r>
            <a:endParaRPr lang="en-GB" sz="2000" dirty="0"/>
          </a:p>
          <a:p>
            <a:pPr>
              <a:spcBef>
                <a:spcPts val="1200"/>
              </a:spcBef>
            </a:pPr>
            <a:endParaRPr lang="en-GB" sz="2000" dirty="0" smtClean="0"/>
          </a:p>
        </p:txBody>
      </p:sp>
    </p:spTree>
    <p:extLst>
      <p:ext uri="{BB962C8B-B14F-4D97-AF65-F5344CB8AC3E}">
        <p14:creationId xmlns:p14="http://schemas.microsoft.com/office/powerpoint/2010/main" val="2075493479"/>
      </p:ext>
    </p:extLst>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algn="l"/>
            <a:r>
              <a:rPr lang="en-GB" altLang="en-US" sz="3200" b="1" dirty="0" smtClean="0"/>
              <a:t>Acknowledgements and References</a:t>
            </a:r>
          </a:p>
        </p:txBody>
      </p:sp>
      <p:sp>
        <p:nvSpPr>
          <p:cNvPr id="31747" name="Content Placeholder 2"/>
          <p:cNvSpPr>
            <a:spLocks noGrp="1"/>
          </p:cNvSpPr>
          <p:nvPr>
            <p:ph idx="1"/>
          </p:nvPr>
        </p:nvSpPr>
        <p:spPr>
          <a:xfrm>
            <a:off x="395536" y="1556792"/>
            <a:ext cx="8229600" cy="5184576"/>
          </a:xfrm>
        </p:spPr>
        <p:txBody>
          <a:bodyPr/>
          <a:lstStyle/>
          <a:p>
            <a:pPr marL="0" indent="0">
              <a:buFontTx/>
              <a:buNone/>
              <a:defRPr/>
            </a:pPr>
            <a:r>
              <a:rPr lang="en-GB" sz="1800" b="1" dirty="0" smtClean="0"/>
              <a:t>Thanks to the Place Standard Project Team:</a:t>
            </a:r>
          </a:p>
          <a:p>
            <a:pPr marL="0" indent="0">
              <a:buFontTx/>
              <a:buNone/>
              <a:defRPr/>
            </a:pPr>
            <a:r>
              <a:rPr lang="en-GB" sz="1800" dirty="0" smtClean="0"/>
              <a:t>Johnny </a:t>
            </a:r>
            <a:r>
              <a:rPr lang="en-GB" sz="1800" dirty="0" err="1" smtClean="0"/>
              <a:t>Cadell</a:t>
            </a:r>
            <a:r>
              <a:rPr lang="en-GB" sz="1800" dirty="0" smtClean="0"/>
              <a:t>, Jamie Combe, Lucie Giles, </a:t>
            </a:r>
            <a:r>
              <a:rPr lang="en-GB" sz="1800" dirty="0"/>
              <a:t>Kathleen </a:t>
            </a:r>
            <a:r>
              <a:rPr lang="en-GB" sz="1800" dirty="0" smtClean="0"/>
              <a:t>Marshall, </a:t>
            </a:r>
            <a:r>
              <a:rPr lang="en-GB" sz="1800" dirty="0"/>
              <a:t>Megan </a:t>
            </a:r>
            <a:r>
              <a:rPr lang="en-GB" sz="1800" dirty="0" smtClean="0"/>
              <a:t>MacPherson, </a:t>
            </a:r>
            <a:r>
              <a:rPr lang="en-GB" sz="1800" dirty="0"/>
              <a:t>Louise </a:t>
            </a:r>
            <a:r>
              <a:rPr lang="en-GB" sz="1800" dirty="0" smtClean="0"/>
              <a:t>Rennick, </a:t>
            </a:r>
            <a:r>
              <a:rPr lang="en-GB" sz="1800" dirty="0"/>
              <a:t>Sandy </a:t>
            </a:r>
            <a:r>
              <a:rPr lang="en-GB" sz="1800" dirty="0" smtClean="0"/>
              <a:t>Robinson</a:t>
            </a:r>
          </a:p>
          <a:p>
            <a:pPr marL="0" indent="0">
              <a:buFontTx/>
              <a:buNone/>
              <a:defRPr/>
            </a:pPr>
            <a:endParaRPr lang="en-GB" sz="1800" dirty="0" smtClean="0"/>
          </a:p>
          <a:p>
            <a:pPr marL="0" indent="0">
              <a:buFontTx/>
              <a:buNone/>
              <a:defRPr/>
            </a:pPr>
            <a:r>
              <a:rPr lang="en-GB" sz="1800" b="1" dirty="0" smtClean="0"/>
              <a:t>And to</a:t>
            </a:r>
            <a:r>
              <a:rPr lang="en-GB" sz="1800" dirty="0" smtClean="0"/>
              <a:t>:</a:t>
            </a:r>
          </a:p>
          <a:p>
            <a:pPr marL="0" indent="0">
              <a:buFontTx/>
              <a:buNone/>
              <a:defRPr/>
            </a:pPr>
            <a:r>
              <a:rPr lang="en-GB" sz="1800" dirty="0" smtClean="0"/>
              <a:t>Eric Dawson, Sheila Beck, Matt Lowther, </a:t>
            </a:r>
            <a:r>
              <a:rPr lang="en-GB" sz="1800" dirty="0" err="1" smtClean="0"/>
              <a:t>Diarmaid</a:t>
            </a:r>
            <a:r>
              <a:rPr lang="en-GB" sz="1800" dirty="0" smtClean="0"/>
              <a:t> </a:t>
            </a:r>
            <a:r>
              <a:rPr lang="en-GB" sz="1800" dirty="0" err="1" smtClean="0"/>
              <a:t>Lawlor</a:t>
            </a:r>
            <a:endParaRPr lang="en-GB" sz="1800" dirty="0" smtClean="0"/>
          </a:p>
          <a:p>
            <a:pPr marL="0" indent="0">
              <a:buFontTx/>
              <a:buNone/>
              <a:defRPr/>
            </a:pPr>
            <a:endParaRPr lang="en-GB" sz="1800" dirty="0"/>
          </a:p>
          <a:p>
            <a:pPr marL="0" indent="0">
              <a:buFontTx/>
              <a:buNone/>
              <a:defRPr/>
            </a:pPr>
            <a:r>
              <a:rPr lang="en-GB" sz="1800" b="1" dirty="0" smtClean="0"/>
              <a:t>Key references:</a:t>
            </a:r>
          </a:p>
          <a:p>
            <a:pPr lvl="1">
              <a:defRPr/>
            </a:pPr>
            <a:r>
              <a:rPr lang="en-GB" sz="1800" dirty="0" smtClean="0"/>
              <a:t>Good Places Better Health </a:t>
            </a:r>
            <a:r>
              <a:rPr lang="en-GB" sz="1600" dirty="0"/>
              <a:t>(</a:t>
            </a:r>
            <a:r>
              <a:rPr lang="en-GB" sz="1600" dirty="0">
                <a:solidFill>
                  <a:srgbClr val="FFC000"/>
                </a:solidFill>
                <a:hlinkClick r:id="rId3"/>
              </a:rPr>
              <a:t>http://</a:t>
            </a:r>
            <a:r>
              <a:rPr lang="en-GB" sz="1600" dirty="0" smtClean="0">
                <a:solidFill>
                  <a:srgbClr val="FFC000"/>
                </a:solidFill>
                <a:hlinkClick r:id="rId3"/>
              </a:rPr>
              <a:t>www.scotland.gov.uk/Topics/Health/Healthy-Living/Good-Places-Better-Health</a:t>
            </a:r>
            <a:r>
              <a:rPr lang="en-GB" sz="1600" dirty="0" smtClean="0">
                <a:solidFill>
                  <a:srgbClr val="FFC000"/>
                </a:solidFill>
              </a:rPr>
              <a:t> </a:t>
            </a:r>
            <a:r>
              <a:rPr lang="en-GB" sz="1600" dirty="0" smtClean="0"/>
              <a:t>)</a:t>
            </a:r>
          </a:p>
          <a:p>
            <a:pPr lvl="1">
              <a:defRPr/>
            </a:pPr>
            <a:r>
              <a:rPr lang="en-GB" sz="1800" dirty="0" smtClean="0"/>
              <a:t>Creating </a:t>
            </a:r>
            <a:r>
              <a:rPr lang="en-GB" sz="1800" dirty="0"/>
              <a:t>Places </a:t>
            </a:r>
            <a:r>
              <a:rPr lang="en-GB" sz="1600" dirty="0"/>
              <a:t>(</a:t>
            </a:r>
            <a:r>
              <a:rPr lang="en-GB" sz="1600" dirty="0">
                <a:hlinkClick r:id="rId4"/>
              </a:rPr>
              <a:t>http://www.creatingplacesscotland.org</a:t>
            </a:r>
            <a:r>
              <a:rPr lang="en-GB" sz="1600" dirty="0" smtClean="0">
                <a:hlinkClick r:id="rId4"/>
              </a:rPr>
              <a:t>/</a:t>
            </a:r>
            <a:r>
              <a:rPr lang="en-GB" sz="1600" dirty="0" smtClean="0"/>
              <a:t> )</a:t>
            </a:r>
          </a:p>
          <a:p>
            <a:pPr marL="0" indent="0">
              <a:buNone/>
              <a:defRPr/>
            </a:pPr>
            <a:endParaRPr lang="en-GB" sz="2200" dirty="0"/>
          </a:p>
          <a:p>
            <a:pPr marL="0" indent="0">
              <a:buFontTx/>
              <a:buNone/>
              <a:defRPr/>
            </a:pPr>
            <a:r>
              <a:rPr lang="en-GB" sz="1800" b="1" dirty="0" smtClean="0"/>
              <a:t>Contact:</a:t>
            </a:r>
            <a:r>
              <a:rPr lang="en-GB" sz="2200" dirty="0" smtClean="0"/>
              <a:t> </a:t>
            </a:r>
            <a:r>
              <a:rPr lang="en-GB" sz="2200" dirty="0" smtClean="0">
                <a:solidFill>
                  <a:schemeClr val="accent2">
                    <a:lumMod val="75000"/>
                  </a:schemeClr>
                </a:solidFill>
                <a:hlinkClick r:id="rId5"/>
              </a:rPr>
              <a:t>rory.mitchell@nhs.net</a:t>
            </a:r>
            <a:endParaRPr lang="en-GB" sz="2200" dirty="0" smtClean="0">
              <a:solidFill>
                <a:schemeClr val="accent2">
                  <a:lumMod val="75000"/>
                </a:schemeClr>
              </a:solidFill>
            </a:endParaRPr>
          </a:p>
          <a:p>
            <a:pPr marL="0" indent="0">
              <a:buFontTx/>
              <a:buNone/>
              <a:defRPr/>
            </a:pPr>
            <a:endParaRPr lang="en-GB" dirty="0" smtClean="0"/>
          </a:p>
          <a:p>
            <a:pPr>
              <a:defRPr/>
            </a:pPr>
            <a:endParaRPr lang="en-GB" dirty="0" smtClean="0"/>
          </a:p>
        </p:txBody>
      </p:sp>
    </p:spTree>
    <p:extLst>
      <p:ext uri="{BB962C8B-B14F-4D97-AF65-F5344CB8AC3E}">
        <p14:creationId xmlns:p14="http://schemas.microsoft.com/office/powerpoint/2010/main" val="2975759368"/>
      </p:ext>
    </p:extLst>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timing>
    <p:tnLst>
      <p:par>
        <p:cTn id="1" dur="indefinite" restart="never" nodeType="tmRoot"/>
      </p:par>
    </p:tnLst>
  </p:timing>
</p:sld>
</file>

<file path=ppt/theme/theme1.xml><?xml version="1.0" encoding="utf-8"?>
<a:theme xmlns:a="http://schemas.openxmlformats.org/drawingml/2006/main" name="GLADS_PlaceStandard_RJM_DRAFT_20140509">
  <a:themeElements>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HS 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S defaul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S defaul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S defaul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S 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S 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6A529ACA6512F49A6399026771BE5D3" ma:contentTypeVersion="1" ma:contentTypeDescription="Create a new document." ma:contentTypeScope="" ma:versionID="c9acc9190c94cf686a684062b0fdc646">
  <xsd:schema xmlns:xsd="http://www.w3.org/2001/XMLSchema" xmlns:xs="http://www.w3.org/2001/XMLSchema" xmlns:p="http://schemas.microsoft.com/office/2006/metadata/properties" xmlns:ns1="http://schemas.microsoft.com/sharepoint/v3" targetNamespace="http://schemas.microsoft.com/office/2006/metadata/properties" ma:root="true" ma:fieldsID="48c5b5cd9b8d25ff6dd15848836f427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2F6B1FC-89EF-491C-90B9-3BD2BD2A0AEF}">
  <ds:schemaRefs>
    <ds:schemaRef ds:uri="http://schemas.microsoft.com/sharepoint/v3/contenttype/forms"/>
  </ds:schemaRefs>
</ds:datastoreItem>
</file>

<file path=customXml/itemProps2.xml><?xml version="1.0" encoding="utf-8"?>
<ds:datastoreItem xmlns:ds="http://schemas.openxmlformats.org/officeDocument/2006/customXml" ds:itemID="{7B1996AF-8E56-49B2-A80D-A3D8C0150FDD}">
  <ds:schemaRef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schemas.microsoft.com/sharepoint/v3"/>
    <ds:schemaRef ds:uri="http://purl.org/dc/term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78C3044-8B2F-41FA-8C7E-246B420E52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GLADS_PlaceStandard_RJM_DRAFT_20140509</Template>
  <TotalTime>2720</TotalTime>
  <Words>1251</Words>
  <Application>Microsoft Office PowerPoint</Application>
  <PresentationFormat>On-screen Show (4:3)</PresentationFormat>
  <Paragraphs>168</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GLADS_PlaceStandard_RJM_DRAFT_20140509</vt:lpstr>
      <vt:lpstr> Embedding play in local strategic planning: the Place Standard Tool</vt:lpstr>
      <vt:lpstr>PowerPoint Presentation</vt:lpstr>
      <vt:lpstr>Health inequalities in Scotland</vt:lpstr>
      <vt:lpstr>PowerPoint Presentation</vt:lpstr>
      <vt:lpstr>The vision</vt:lpstr>
      <vt:lpstr>The Place Standard Project</vt:lpstr>
      <vt:lpstr>PowerPoint Presentation</vt:lpstr>
      <vt:lpstr>What is it?</vt:lpstr>
      <vt:lpstr>PowerPoint Presentation</vt:lpstr>
      <vt:lpstr>PowerPoint Presentation</vt:lpstr>
      <vt:lpstr>PowerPoint Presentation</vt:lpstr>
      <vt:lpstr>Play &amp; Recreation</vt:lpstr>
      <vt:lpstr>PowerPoint Presentation</vt:lpstr>
      <vt:lpstr>PowerPoint Presentation</vt:lpstr>
      <vt:lpstr>Who is it for?</vt:lpstr>
      <vt:lpstr>Which places is it for?</vt:lpstr>
      <vt:lpstr>When is it used?</vt:lpstr>
      <vt:lpstr>What’s happening next?</vt:lpstr>
      <vt:lpstr>The implementation challenge</vt:lpstr>
      <vt:lpstr>The inequalities challenge</vt:lpstr>
      <vt:lpstr>Conclusions</vt:lpstr>
      <vt:lpstr>Acknowledgements and References</vt:lpstr>
    </vt:vector>
  </TitlesOfParts>
  <Company>NHS Health Scotland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Place Standard</dc:title>
  <dc:creator>Rory Mitchell</dc:creator>
  <cp:lastModifiedBy>Natalie</cp:lastModifiedBy>
  <cp:revision>158</cp:revision>
  <cp:lastPrinted>2015-11-17T16:48:50Z</cp:lastPrinted>
  <dcterms:created xsi:type="dcterms:W3CDTF">2014-05-12T09:06:55Z</dcterms:created>
  <dcterms:modified xsi:type="dcterms:W3CDTF">2015-12-11T21:01:26Z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0x01010006A529ACA6512F49A6399026771BE5D3</vt:lpwstr>
  </property>
</Properties>
</file>